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8" r:id="rId3"/>
    <p:sldId id="259" r:id="rId4"/>
    <p:sldId id="271" r:id="rId5"/>
    <p:sldId id="257" r:id="rId6"/>
    <p:sldId id="270" r:id="rId7"/>
    <p:sldId id="272" r:id="rId8"/>
    <p:sldId id="263" r:id="rId9"/>
    <p:sldId id="265" r:id="rId10"/>
    <p:sldId id="266" r:id="rId1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F55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547" autoAdjust="0"/>
    <p:restoredTop sz="96024"/>
  </p:normalViewPr>
  <p:slideViewPr>
    <p:cSldViewPr snapToGrid="0">
      <p:cViewPr varScale="1">
        <p:scale>
          <a:sx n="106" d="100"/>
          <a:sy n="106" d="100"/>
        </p:scale>
        <p:origin x="1194" y="9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9757B8-E349-43CE-916B-3A5EBF52C0AE}" type="datetimeFigureOut">
              <a:rPr lang="en-US" smtClean="0"/>
              <a:t>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1048FB-0BB9-4A7C-A6F6-FC48E4E4522B}" type="slidenum">
              <a:rPr lang="en-US" smtClean="0"/>
              <a:t>‹#›</a:t>
            </a:fld>
            <a:endParaRPr lang="en-US"/>
          </a:p>
        </p:txBody>
      </p:sp>
    </p:spTree>
    <p:extLst>
      <p:ext uri="{BB962C8B-B14F-4D97-AF65-F5344CB8AC3E}">
        <p14:creationId xmlns:p14="http://schemas.microsoft.com/office/powerpoint/2010/main" val="2490406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9783BDB-C735-49B9-B88D-9B218B9B28FA}"/>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EB030899-F5D7-4CBB-8768-9094BE888A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E8894CC6-32AE-4F93-9024-C74C1E543E77}"/>
              </a:ext>
            </a:extLst>
          </p:cNvPr>
          <p:cNvSpPr>
            <a:spLocks noGrp="1"/>
          </p:cNvSpPr>
          <p:nvPr>
            <p:ph type="dt" sz="half" idx="10"/>
          </p:nvPr>
        </p:nvSpPr>
        <p:spPr/>
        <p:txBody>
          <a:bodyPr/>
          <a:lstStyle/>
          <a:p>
            <a:fld id="{9232CC0C-6D74-49CC-BF0D-7DBBDDBEA913}" type="datetime1">
              <a:rPr lang="zh-CN" altLang="en-US" smtClean="0"/>
              <a:t>2024/2/5</a:t>
            </a:fld>
            <a:endParaRPr lang="zh-CN" altLang="en-US"/>
          </a:p>
        </p:txBody>
      </p:sp>
      <p:sp>
        <p:nvSpPr>
          <p:cNvPr id="5" name="页脚占位符 4">
            <a:extLst>
              <a:ext uri="{FF2B5EF4-FFF2-40B4-BE49-F238E27FC236}">
                <a16:creationId xmlns:a16="http://schemas.microsoft.com/office/drawing/2014/main" id="{42A4B04E-CCC7-402D-BC98-40F75E468B4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D62FD9D9-6FEC-41F0-AF51-9FFB1ED4F111}"/>
              </a:ext>
            </a:extLst>
          </p:cNvPr>
          <p:cNvSpPr>
            <a:spLocks noGrp="1"/>
          </p:cNvSpPr>
          <p:nvPr>
            <p:ph type="sldNum" sz="quarter" idx="12"/>
          </p:nvPr>
        </p:nvSpPr>
        <p:spPr/>
        <p:txBody>
          <a:bodyPr/>
          <a:lstStyle/>
          <a:p>
            <a:fld id="{8A5857C2-7992-490B-9292-8F1865694B53}" type="slidenum">
              <a:rPr lang="zh-CN" altLang="en-US" smtClean="0"/>
              <a:t>‹#›</a:t>
            </a:fld>
            <a:endParaRPr lang="zh-CN" altLang="en-US"/>
          </a:p>
        </p:txBody>
      </p:sp>
    </p:spTree>
    <p:extLst>
      <p:ext uri="{BB962C8B-B14F-4D97-AF65-F5344CB8AC3E}">
        <p14:creationId xmlns:p14="http://schemas.microsoft.com/office/powerpoint/2010/main" val="2559817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420D29E-8539-4C26-BB02-EED758BFF71C}"/>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D1B2F84B-68CE-407E-9F25-843AF98A5A8A}"/>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0BB8E097-BFB2-4961-AFF7-5A7FC054025C}"/>
              </a:ext>
            </a:extLst>
          </p:cNvPr>
          <p:cNvSpPr>
            <a:spLocks noGrp="1"/>
          </p:cNvSpPr>
          <p:nvPr>
            <p:ph type="dt" sz="half" idx="10"/>
          </p:nvPr>
        </p:nvSpPr>
        <p:spPr/>
        <p:txBody>
          <a:bodyPr/>
          <a:lstStyle/>
          <a:p>
            <a:fld id="{969BB8E9-5944-483A-9486-AACABC8F502D}" type="datetime1">
              <a:rPr lang="zh-CN" altLang="en-US" smtClean="0"/>
              <a:t>2024/2/5</a:t>
            </a:fld>
            <a:endParaRPr lang="zh-CN" altLang="en-US"/>
          </a:p>
        </p:txBody>
      </p:sp>
      <p:sp>
        <p:nvSpPr>
          <p:cNvPr id="5" name="页脚占位符 4">
            <a:extLst>
              <a:ext uri="{FF2B5EF4-FFF2-40B4-BE49-F238E27FC236}">
                <a16:creationId xmlns:a16="http://schemas.microsoft.com/office/drawing/2014/main" id="{41042E15-222E-449B-B4AE-76F1F100C33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0E475F31-DF1E-492F-9B65-BA600E298227}"/>
              </a:ext>
            </a:extLst>
          </p:cNvPr>
          <p:cNvSpPr>
            <a:spLocks noGrp="1"/>
          </p:cNvSpPr>
          <p:nvPr>
            <p:ph type="sldNum" sz="quarter" idx="12"/>
          </p:nvPr>
        </p:nvSpPr>
        <p:spPr/>
        <p:txBody>
          <a:bodyPr/>
          <a:lstStyle/>
          <a:p>
            <a:fld id="{8A5857C2-7992-490B-9292-8F1865694B53}" type="slidenum">
              <a:rPr lang="zh-CN" altLang="en-US" smtClean="0"/>
              <a:t>‹#›</a:t>
            </a:fld>
            <a:endParaRPr lang="zh-CN" altLang="en-US"/>
          </a:p>
        </p:txBody>
      </p:sp>
    </p:spTree>
    <p:extLst>
      <p:ext uri="{BB962C8B-B14F-4D97-AF65-F5344CB8AC3E}">
        <p14:creationId xmlns:p14="http://schemas.microsoft.com/office/powerpoint/2010/main" val="2808367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4E3BC2F4-8E25-4896-96DB-980E1087916A}"/>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BAC6E458-C65A-4DBC-A53E-4CE8364D5C64}"/>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636D9107-A581-4F32-8FB9-144608BC0A75}"/>
              </a:ext>
            </a:extLst>
          </p:cNvPr>
          <p:cNvSpPr>
            <a:spLocks noGrp="1"/>
          </p:cNvSpPr>
          <p:nvPr>
            <p:ph type="dt" sz="half" idx="10"/>
          </p:nvPr>
        </p:nvSpPr>
        <p:spPr/>
        <p:txBody>
          <a:bodyPr/>
          <a:lstStyle/>
          <a:p>
            <a:fld id="{BD1697F6-5609-4994-8E70-A7D545FAF060}" type="datetime1">
              <a:rPr lang="zh-CN" altLang="en-US" smtClean="0"/>
              <a:t>2024/2/5</a:t>
            </a:fld>
            <a:endParaRPr lang="zh-CN" altLang="en-US"/>
          </a:p>
        </p:txBody>
      </p:sp>
      <p:sp>
        <p:nvSpPr>
          <p:cNvPr id="5" name="页脚占位符 4">
            <a:extLst>
              <a:ext uri="{FF2B5EF4-FFF2-40B4-BE49-F238E27FC236}">
                <a16:creationId xmlns:a16="http://schemas.microsoft.com/office/drawing/2014/main" id="{9AE3B6BB-02F8-42E4-9375-0EECE9A8616D}"/>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370AD374-AF54-428C-8882-96E5FE48E586}"/>
              </a:ext>
            </a:extLst>
          </p:cNvPr>
          <p:cNvSpPr>
            <a:spLocks noGrp="1"/>
          </p:cNvSpPr>
          <p:nvPr>
            <p:ph type="sldNum" sz="quarter" idx="12"/>
          </p:nvPr>
        </p:nvSpPr>
        <p:spPr/>
        <p:txBody>
          <a:bodyPr/>
          <a:lstStyle/>
          <a:p>
            <a:fld id="{8A5857C2-7992-490B-9292-8F1865694B53}" type="slidenum">
              <a:rPr lang="zh-CN" altLang="en-US" smtClean="0"/>
              <a:t>‹#›</a:t>
            </a:fld>
            <a:endParaRPr lang="zh-CN" altLang="en-US"/>
          </a:p>
        </p:txBody>
      </p:sp>
    </p:spTree>
    <p:extLst>
      <p:ext uri="{BB962C8B-B14F-4D97-AF65-F5344CB8AC3E}">
        <p14:creationId xmlns:p14="http://schemas.microsoft.com/office/powerpoint/2010/main" val="3352036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D01938B-F688-4CD1-B656-32E177DEC110}"/>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A6294110-D2CD-4864-92B0-BC7DE1A827EE}"/>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6CB77A5A-55E8-4D4D-844C-13A3C85B513C}"/>
              </a:ext>
            </a:extLst>
          </p:cNvPr>
          <p:cNvSpPr>
            <a:spLocks noGrp="1"/>
          </p:cNvSpPr>
          <p:nvPr>
            <p:ph type="dt" sz="half" idx="10"/>
          </p:nvPr>
        </p:nvSpPr>
        <p:spPr/>
        <p:txBody>
          <a:bodyPr/>
          <a:lstStyle/>
          <a:p>
            <a:fld id="{6B2F7EE8-8E2D-44F5-8176-0D75F29F2F75}" type="datetime1">
              <a:rPr lang="zh-CN" altLang="en-US" smtClean="0"/>
              <a:t>2024/2/5</a:t>
            </a:fld>
            <a:endParaRPr lang="zh-CN" altLang="en-US"/>
          </a:p>
        </p:txBody>
      </p:sp>
      <p:sp>
        <p:nvSpPr>
          <p:cNvPr id="5" name="页脚占位符 4">
            <a:extLst>
              <a:ext uri="{FF2B5EF4-FFF2-40B4-BE49-F238E27FC236}">
                <a16:creationId xmlns:a16="http://schemas.microsoft.com/office/drawing/2014/main" id="{EAA1A8F8-8666-4B29-B80B-944FB4883956}"/>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062FAB76-E122-4B18-B712-1F3105301B4E}"/>
              </a:ext>
            </a:extLst>
          </p:cNvPr>
          <p:cNvSpPr>
            <a:spLocks noGrp="1"/>
          </p:cNvSpPr>
          <p:nvPr>
            <p:ph type="sldNum" sz="quarter" idx="12"/>
          </p:nvPr>
        </p:nvSpPr>
        <p:spPr/>
        <p:txBody>
          <a:bodyPr/>
          <a:lstStyle/>
          <a:p>
            <a:fld id="{8A5857C2-7992-490B-9292-8F1865694B53}" type="slidenum">
              <a:rPr lang="zh-CN" altLang="en-US" smtClean="0"/>
              <a:t>‹#›</a:t>
            </a:fld>
            <a:endParaRPr lang="zh-CN" altLang="en-US"/>
          </a:p>
        </p:txBody>
      </p:sp>
    </p:spTree>
    <p:extLst>
      <p:ext uri="{BB962C8B-B14F-4D97-AF65-F5344CB8AC3E}">
        <p14:creationId xmlns:p14="http://schemas.microsoft.com/office/powerpoint/2010/main" val="1735565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F044B3F-A93F-414E-820E-15E84CE14A23}"/>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E9658DF4-B3B1-4853-A2C5-C3F43C474A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627C28F4-2249-45B5-BF5A-FCF96435A4F2}"/>
              </a:ext>
            </a:extLst>
          </p:cNvPr>
          <p:cNvSpPr>
            <a:spLocks noGrp="1"/>
          </p:cNvSpPr>
          <p:nvPr>
            <p:ph type="dt" sz="half" idx="10"/>
          </p:nvPr>
        </p:nvSpPr>
        <p:spPr/>
        <p:txBody>
          <a:bodyPr/>
          <a:lstStyle/>
          <a:p>
            <a:fld id="{F974F5D5-3B7E-422F-9D3A-1F26557DA452}" type="datetime1">
              <a:rPr lang="zh-CN" altLang="en-US" smtClean="0"/>
              <a:t>2024/2/5</a:t>
            </a:fld>
            <a:endParaRPr lang="zh-CN" altLang="en-US"/>
          </a:p>
        </p:txBody>
      </p:sp>
      <p:sp>
        <p:nvSpPr>
          <p:cNvPr id="5" name="页脚占位符 4">
            <a:extLst>
              <a:ext uri="{FF2B5EF4-FFF2-40B4-BE49-F238E27FC236}">
                <a16:creationId xmlns:a16="http://schemas.microsoft.com/office/drawing/2014/main" id="{C3756864-B60B-4DB1-8E04-CCC223D8A8E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D603C2F-2292-4DF6-A4D8-63F1226B3508}"/>
              </a:ext>
            </a:extLst>
          </p:cNvPr>
          <p:cNvSpPr>
            <a:spLocks noGrp="1"/>
          </p:cNvSpPr>
          <p:nvPr>
            <p:ph type="sldNum" sz="quarter" idx="12"/>
          </p:nvPr>
        </p:nvSpPr>
        <p:spPr/>
        <p:txBody>
          <a:bodyPr/>
          <a:lstStyle/>
          <a:p>
            <a:fld id="{8A5857C2-7992-490B-9292-8F1865694B53}" type="slidenum">
              <a:rPr lang="zh-CN" altLang="en-US" smtClean="0"/>
              <a:t>‹#›</a:t>
            </a:fld>
            <a:endParaRPr lang="zh-CN" altLang="en-US"/>
          </a:p>
        </p:txBody>
      </p:sp>
    </p:spTree>
    <p:extLst>
      <p:ext uri="{BB962C8B-B14F-4D97-AF65-F5344CB8AC3E}">
        <p14:creationId xmlns:p14="http://schemas.microsoft.com/office/powerpoint/2010/main" val="396503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31ED146-6297-4210-A97D-E2BDF103126B}"/>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1AFC413A-CE05-42A8-83CF-373079E28E19}"/>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87961948-7978-482C-841D-0BD4D39B3836}"/>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97945CD2-DB40-44CA-856D-D51AD21EB3D5}"/>
              </a:ext>
            </a:extLst>
          </p:cNvPr>
          <p:cNvSpPr>
            <a:spLocks noGrp="1"/>
          </p:cNvSpPr>
          <p:nvPr>
            <p:ph type="dt" sz="half" idx="10"/>
          </p:nvPr>
        </p:nvSpPr>
        <p:spPr/>
        <p:txBody>
          <a:bodyPr/>
          <a:lstStyle/>
          <a:p>
            <a:fld id="{D2C2AC20-84A9-49C5-88F7-642BAE177A3A}" type="datetime1">
              <a:rPr lang="zh-CN" altLang="en-US" smtClean="0"/>
              <a:t>2024/2/5</a:t>
            </a:fld>
            <a:endParaRPr lang="zh-CN" altLang="en-US"/>
          </a:p>
        </p:txBody>
      </p:sp>
      <p:sp>
        <p:nvSpPr>
          <p:cNvPr id="6" name="页脚占位符 5">
            <a:extLst>
              <a:ext uri="{FF2B5EF4-FFF2-40B4-BE49-F238E27FC236}">
                <a16:creationId xmlns:a16="http://schemas.microsoft.com/office/drawing/2014/main" id="{6509E38A-B456-4D22-94FC-5C1A2CED79C3}"/>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3022E4FE-C356-4DD2-8E85-8DAE6C080528}"/>
              </a:ext>
            </a:extLst>
          </p:cNvPr>
          <p:cNvSpPr>
            <a:spLocks noGrp="1"/>
          </p:cNvSpPr>
          <p:nvPr>
            <p:ph type="sldNum" sz="quarter" idx="12"/>
          </p:nvPr>
        </p:nvSpPr>
        <p:spPr/>
        <p:txBody>
          <a:bodyPr/>
          <a:lstStyle/>
          <a:p>
            <a:fld id="{8A5857C2-7992-490B-9292-8F1865694B53}" type="slidenum">
              <a:rPr lang="zh-CN" altLang="en-US" smtClean="0"/>
              <a:t>‹#›</a:t>
            </a:fld>
            <a:endParaRPr lang="zh-CN" altLang="en-US"/>
          </a:p>
        </p:txBody>
      </p:sp>
    </p:spTree>
    <p:extLst>
      <p:ext uri="{BB962C8B-B14F-4D97-AF65-F5344CB8AC3E}">
        <p14:creationId xmlns:p14="http://schemas.microsoft.com/office/powerpoint/2010/main" val="1581192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789C586-1CFC-4C65-8A66-C4F486AF708F}"/>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BAAE961A-783B-45D4-A5A1-244C550F37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F22EDB2C-18F2-40C1-B16B-65422DB8917D}"/>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BBB5799F-3A52-4BEF-BFA6-DD0B849545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DABB4FE9-8AE9-45F7-BCDF-8C0701B7EA0E}"/>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98AED068-47F6-4E7C-B79E-2222808A2D4C}"/>
              </a:ext>
            </a:extLst>
          </p:cNvPr>
          <p:cNvSpPr>
            <a:spLocks noGrp="1"/>
          </p:cNvSpPr>
          <p:nvPr>
            <p:ph type="dt" sz="half" idx="10"/>
          </p:nvPr>
        </p:nvSpPr>
        <p:spPr/>
        <p:txBody>
          <a:bodyPr/>
          <a:lstStyle/>
          <a:p>
            <a:fld id="{DBB71710-B7EE-4CF1-84C7-AAA5442527AF}" type="datetime1">
              <a:rPr lang="zh-CN" altLang="en-US" smtClean="0"/>
              <a:t>2024/2/5</a:t>
            </a:fld>
            <a:endParaRPr lang="zh-CN" altLang="en-US"/>
          </a:p>
        </p:txBody>
      </p:sp>
      <p:sp>
        <p:nvSpPr>
          <p:cNvPr id="8" name="页脚占位符 7">
            <a:extLst>
              <a:ext uri="{FF2B5EF4-FFF2-40B4-BE49-F238E27FC236}">
                <a16:creationId xmlns:a16="http://schemas.microsoft.com/office/drawing/2014/main" id="{5079A738-04E7-45B4-B082-E8AD61D185DC}"/>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6E085185-F585-4BD7-B258-046CC4600BF0}"/>
              </a:ext>
            </a:extLst>
          </p:cNvPr>
          <p:cNvSpPr>
            <a:spLocks noGrp="1"/>
          </p:cNvSpPr>
          <p:nvPr>
            <p:ph type="sldNum" sz="quarter" idx="12"/>
          </p:nvPr>
        </p:nvSpPr>
        <p:spPr/>
        <p:txBody>
          <a:bodyPr/>
          <a:lstStyle/>
          <a:p>
            <a:fld id="{8A5857C2-7992-490B-9292-8F1865694B53}" type="slidenum">
              <a:rPr lang="zh-CN" altLang="en-US" smtClean="0"/>
              <a:t>‹#›</a:t>
            </a:fld>
            <a:endParaRPr lang="zh-CN" altLang="en-US"/>
          </a:p>
        </p:txBody>
      </p:sp>
    </p:spTree>
    <p:extLst>
      <p:ext uri="{BB962C8B-B14F-4D97-AF65-F5344CB8AC3E}">
        <p14:creationId xmlns:p14="http://schemas.microsoft.com/office/powerpoint/2010/main" val="3984083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CED37E1-E75E-46A8-810A-59F98C4CB0FD}"/>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4E23609A-6C5E-4FAA-B215-2D146F4FDBF1}"/>
              </a:ext>
            </a:extLst>
          </p:cNvPr>
          <p:cNvSpPr>
            <a:spLocks noGrp="1"/>
          </p:cNvSpPr>
          <p:nvPr>
            <p:ph type="dt" sz="half" idx="10"/>
          </p:nvPr>
        </p:nvSpPr>
        <p:spPr/>
        <p:txBody>
          <a:bodyPr/>
          <a:lstStyle/>
          <a:p>
            <a:fld id="{9B69A9FD-7989-4A41-BAEB-D8B2CA88850E}" type="datetime1">
              <a:rPr lang="zh-CN" altLang="en-US" smtClean="0"/>
              <a:t>2024/2/5</a:t>
            </a:fld>
            <a:endParaRPr lang="zh-CN" altLang="en-US"/>
          </a:p>
        </p:txBody>
      </p:sp>
      <p:sp>
        <p:nvSpPr>
          <p:cNvPr id="4" name="页脚占位符 3">
            <a:extLst>
              <a:ext uri="{FF2B5EF4-FFF2-40B4-BE49-F238E27FC236}">
                <a16:creationId xmlns:a16="http://schemas.microsoft.com/office/drawing/2014/main" id="{3E780FE6-E45E-40A5-AAF5-21357DB11656}"/>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DAE2A038-0BCD-4C11-BDC6-0C559E98B7F6}"/>
              </a:ext>
            </a:extLst>
          </p:cNvPr>
          <p:cNvSpPr>
            <a:spLocks noGrp="1"/>
          </p:cNvSpPr>
          <p:nvPr>
            <p:ph type="sldNum" sz="quarter" idx="12"/>
          </p:nvPr>
        </p:nvSpPr>
        <p:spPr/>
        <p:txBody>
          <a:bodyPr/>
          <a:lstStyle/>
          <a:p>
            <a:fld id="{8A5857C2-7992-490B-9292-8F1865694B53}" type="slidenum">
              <a:rPr lang="zh-CN" altLang="en-US" smtClean="0"/>
              <a:t>‹#›</a:t>
            </a:fld>
            <a:endParaRPr lang="zh-CN" altLang="en-US"/>
          </a:p>
        </p:txBody>
      </p:sp>
    </p:spTree>
    <p:extLst>
      <p:ext uri="{BB962C8B-B14F-4D97-AF65-F5344CB8AC3E}">
        <p14:creationId xmlns:p14="http://schemas.microsoft.com/office/powerpoint/2010/main" val="1596941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EC062765-2C0A-4494-89FF-D4B9A8ACDA33}"/>
              </a:ext>
            </a:extLst>
          </p:cNvPr>
          <p:cNvSpPr>
            <a:spLocks noGrp="1"/>
          </p:cNvSpPr>
          <p:nvPr>
            <p:ph type="dt" sz="half" idx="10"/>
          </p:nvPr>
        </p:nvSpPr>
        <p:spPr/>
        <p:txBody>
          <a:bodyPr/>
          <a:lstStyle/>
          <a:p>
            <a:fld id="{A146995E-C92A-4F2D-94E1-AC93BDF9873D}" type="datetime1">
              <a:rPr lang="zh-CN" altLang="en-US" smtClean="0"/>
              <a:t>2024/2/5</a:t>
            </a:fld>
            <a:endParaRPr lang="zh-CN" altLang="en-US"/>
          </a:p>
        </p:txBody>
      </p:sp>
      <p:sp>
        <p:nvSpPr>
          <p:cNvPr id="3" name="页脚占位符 2">
            <a:extLst>
              <a:ext uri="{FF2B5EF4-FFF2-40B4-BE49-F238E27FC236}">
                <a16:creationId xmlns:a16="http://schemas.microsoft.com/office/drawing/2014/main" id="{E0949A70-C91F-4A20-ACA5-37B596BD57D3}"/>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71346B0E-5EAC-4441-96E7-62923BE5F98C}"/>
              </a:ext>
            </a:extLst>
          </p:cNvPr>
          <p:cNvSpPr>
            <a:spLocks noGrp="1"/>
          </p:cNvSpPr>
          <p:nvPr>
            <p:ph type="sldNum" sz="quarter" idx="12"/>
          </p:nvPr>
        </p:nvSpPr>
        <p:spPr/>
        <p:txBody>
          <a:bodyPr/>
          <a:lstStyle/>
          <a:p>
            <a:fld id="{8A5857C2-7992-490B-9292-8F1865694B53}" type="slidenum">
              <a:rPr lang="zh-CN" altLang="en-US" smtClean="0"/>
              <a:t>‹#›</a:t>
            </a:fld>
            <a:endParaRPr lang="zh-CN" altLang="en-US"/>
          </a:p>
        </p:txBody>
      </p:sp>
    </p:spTree>
    <p:extLst>
      <p:ext uri="{BB962C8B-B14F-4D97-AF65-F5344CB8AC3E}">
        <p14:creationId xmlns:p14="http://schemas.microsoft.com/office/powerpoint/2010/main" val="3609629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D1891A4-9A1F-4AB6-9D08-3682A17213D8}"/>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B3D140AC-1D93-494D-9657-B171AD437C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439EB844-70B2-4D94-AEEA-06A0E1170E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F4E0C211-B758-4213-8473-8155CD8F4F8E}"/>
              </a:ext>
            </a:extLst>
          </p:cNvPr>
          <p:cNvSpPr>
            <a:spLocks noGrp="1"/>
          </p:cNvSpPr>
          <p:nvPr>
            <p:ph type="dt" sz="half" idx="10"/>
          </p:nvPr>
        </p:nvSpPr>
        <p:spPr/>
        <p:txBody>
          <a:bodyPr/>
          <a:lstStyle/>
          <a:p>
            <a:fld id="{F8BAD7DE-ED96-45DB-93FB-821999853FE8}" type="datetime1">
              <a:rPr lang="zh-CN" altLang="en-US" smtClean="0"/>
              <a:t>2024/2/5</a:t>
            </a:fld>
            <a:endParaRPr lang="zh-CN" altLang="en-US"/>
          </a:p>
        </p:txBody>
      </p:sp>
      <p:sp>
        <p:nvSpPr>
          <p:cNvPr id="6" name="页脚占位符 5">
            <a:extLst>
              <a:ext uri="{FF2B5EF4-FFF2-40B4-BE49-F238E27FC236}">
                <a16:creationId xmlns:a16="http://schemas.microsoft.com/office/drawing/2014/main" id="{5C260F81-1516-40A2-9D94-E1FC9167140F}"/>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89C47358-4511-468D-A8B6-BAFC9DB016D5}"/>
              </a:ext>
            </a:extLst>
          </p:cNvPr>
          <p:cNvSpPr>
            <a:spLocks noGrp="1"/>
          </p:cNvSpPr>
          <p:nvPr>
            <p:ph type="sldNum" sz="quarter" idx="12"/>
          </p:nvPr>
        </p:nvSpPr>
        <p:spPr/>
        <p:txBody>
          <a:bodyPr/>
          <a:lstStyle/>
          <a:p>
            <a:fld id="{8A5857C2-7992-490B-9292-8F1865694B53}" type="slidenum">
              <a:rPr lang="zh-CN" altLang="en-US" smtClean="0"/>
              <a:t>‹#›</a:t>
            </a:fld>
            <a:endParaRPr lang="zh-CN" altLang="en-US"/>
          </a:p>
        </p:txBody>
      </p:sp>
    </p:spTree>
    <p:extLst>
      <p:ext uri="{BB962C8B-B14F-4D97-AF65-F5344CB8AC3E}">
        <p14:creationId xmlns:p14="http://schemas.microsoft.com/office/powerpoint/2010/main" val="3000568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CF9D713-3702-4A70-B5A6-FAC5C3006167}"/>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6C8C73D3-41D7-497F-AE44-8B19E9BAE6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36318EE1-FB78-47D4-B657-ED4CCFE931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2CB74E32-1093-4BE9-8F4F-96F377E122EA}"/>
              </a:ext>
            </a:extLst>
          </p:cNvPr>
          <p:cNvSpPr>
            <a:spLocks noGrp="1"/>
          </p:cNvSpPr>
          <p:nvPr>
            <p:ph type="dt" sz="half" idx="10"/>
          </p:nvPr>
        </p:nvSpPr>
        <p:spPr/>
        <p:txBody>
          <a:bodyPr/>
          <a:lstStyle/>
          <a:p>
            <a:fld id="{6304506B-8385-4952-BFAD-61ED98651234}" type="datetime1">
              <a:rPr lang="zh-CN" altLang="en-US" smtClean="0"/>
              <a:t>2024/2/5</a:t>
            </a:fld>
            <a:endParaRPr lang="zh-CN" altLang="en-US"/>
          </a:p>
        </p:txBody>
      </p:sp>
      <p:sp>
        <p:nvSpPr>
          <p:cNvPr id="6" name="页脚占位符 5">
            <a:extLst>
              <a:ext uri="{FF2B5EF4-FFF2-40B4-BE49-F238E27FC236}">
                <a16:creationId xmlns:a16="http://schemas.microsoft.com/office/drawing/2014/main" id="{D5D180EF-F7E2-4983-98C2-DF9568BAFBC5}"/>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BA0030E3-34ED-41A6-ACB6-653DD33498C7}"/>
              </a:ext>
            </a:extLst>
          </p:cNvPr>
          <p:cNvSpPr>
            <a:spLocks noGrp="1"/>
          </p:cNvSpPr>
          <p:nvPr>
            <p:ph type="sldNum" sz="quarter" idx="12"/>
          </p:nvPr>
        </p:nvSpPr>
        <p:spPr/>
        <p:txBody>
          <a:bodyPr/>
          <a:lstStyle/>
          <a:p>
            <a:fld id="{8A5857C2-7992-490B-9292-8F1865694B53}" type="slidenum">
              <a:rPr lang="zh-CN" altLang="en-US" smtClean="0"/>
              <a:t>‹#›</a:t>
            </a:fld>
            <a:endParaRPr lang="zh-CN" altLang="en-US"/>
          </a:p>
        </p:txBody>
      </p:sp>
    </p:spTree>
    <p:extLst>
      <p:ext uri="{BB962C8B-B14F-4D97-AF65-F5344CB8AC3E}">
        <p14:creationId xmlns:p14="http://schemas.microsoft.com/office/powerpoint/2010/main" val="2381168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93405FFE-A094-4464-B14E-12C67BAEB2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0602909A-6B6F-4134-B507-26EF15FACB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8CD14F8E-2440-43A5-86FD-8BBC7ECF8A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05DEE2-CD1F-4574-B64E-396C25679B3F}" type="datetime1">
              <a:rPr lang="zh-CN" altLang="en-US" smtClean="0"/>
              <a:t>2024/2/5</a:t>
            </a:fld>
            <a:endParaRPr lang="zh-CN" altLang="en-US"/>
          </a:p>
        </p:txBody>
      </p:sp>
      <p:sp>
        <p:nvSpPr>
          <p:cNvPr id="5" name="页脚占位符 4">
            <a:extLst>
              <a:ext uri="{FF2B5EF4-FFF2-40B4-BE49-F238E27FC236}">
                <a16:creationId xmlns:a16="http://schemas.microsoft.com/office/drawing/2014/main" id="{D8C7AE7A-0069-4AE2-B496-E9762F537D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7DCBEC9A-7C29-49D3-8026-457739FCC8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5857C2-7992-490B-9292-8F1865694B53}" type="slidenum">
              <a:rPr lang="zh-CN" altLang="en-US" smtClean="0"/>
              <a:t>‹#›</a:t>
            </a:fld>
            <a:endParaRPr lang="zh-CN" altLang="en-US"/>
          </a:p>
        </p:txBody>
      </p:sp>
    </p:spTree>
    <p:extLst>
      <p:ext uri="{BB962C8B-B14F-4D97-AF65-F5344CB8AC3E}">
        <p14:creationId xmlns:p14="http://schemas.microsoft.com/office/powerpoint/2010/main" val="3259291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595B41F-ECB7-4373-B7C6-DDDDB3AAAC41}"/>
              </a:ext>
            </a:extLst>
          </p:cNvPr>
          <p:cNvSpPr>
            <a:spLocks noGrp="1"/>
          </p:cNvSpPr>
          <p:nvPr>
            <p:ph type="ctrTitle"/>
          </p:nvPr>
        </p:nvSpPr>
        <p:spPr>
          <a:xfrm>
            <a:off x="1524000" y="1178099"/>
            <a:ext cx="9144000" cy="1246448"/>
          </a:xfrm>
        </p:spPr>
        <p:txBody>
          <a:bodyPr>
            <a:noAutofit/>
          </a:bodyPr>
          <a:lstStyle/>
          <a:p>
            <a:r>
              <a:rPr lang="en-US" altLang="zh-CN" sz="3600" b="1" dirty="0">
                <a:latin typeface="Cambria" panose="02040503050406030204" pitchFamily="18" charset="0"/>
              </a:rPr>
              <a:t>The costs and benefits of ownership:           </a:t>
            </a:r>
            <a:r>
              <a:rPr lang="en-US" altLang="zh-CN" sz="3400" b="1" dirty="0">
                <a:latin typeface="Cambria" panose="02040503050406030204" pitchFamily="18" charset="0"/>
              </a:rPr>
              <a:t>A theory of vertical and lateral integration</a:t>
            </a:r>
            <a:endParaRPr lang="zh-CN" altLang="en-US" sz="3400" dirty="0"/>
          </a:p>
        </p:txBody>
      </p:sp>
      <p:sp>
        <p:nvSpPr>
          <p:cNvPr id="4" name="부제목 2">
            <a:extLst>
              <a:ext uri="{FF2B5EF4-FFF2-40B4-BE49-F238E27FC236}">
                <a16:creationId xmlns:a16="http://schemas.microsoft.com/office/drawing/2014/main" id="{09A84346-35F6-4DF5-98B1-7044FED41903}"/>
              </a:ext>
            </a:extLst>
          </p:cNvPr>
          <p:cNvSpPr>
            <a:spLocks noGrp="1"/>
          </p:cNvSpPr>
          <p:nvPr>
            <p:ph type="subTitle" idx="1"/>
          </p:nvPr>
        </p:nvSpPr>
        <p:spPr>
          <a:xfrm>
            <a:off x="2667000" y="2777677"/>
            <a:ext cx="6858000" cy="874486"/>
          </a:xfrm>
        </p:spPr>
        <p:txBody>
          <a:bodyPr>
            <a:normAutofit lnSpcReduction="10000"/>
          </a:bodyPr>
          <a:lstStyle/>
          <a:p>
            <a:r>
              <a:rPr lang="en-US" dirty="0">
                <a:latin typeface="Cambria" panose="02040503050406030204" pitchFamily="18" charset="0"/>
              </a:rPr>
              <a:t>Grossman and Hart (1986)</a:t>
            </a:r>
          </a:p>
          <a:p>
            <a:r>
              <a:rPr lang="en-US" i="1" dirty="0">
                <a:latin typeface="Cambria" panose="02040503050406030204" pitchFamily="18" charset="0"/>
              </a:rPr>
              <a:t>Journal of Political Economy</a:t>
            </a:r>
          </a:p>
        </p:txBody>
      </p:sp>
      <p:pic>
        <p:nvPicPr>
          <p:cNvPr id="6" name="Picture 6">
            <a:extLst>
              <a:ext uri="{FF2B5EF4-FFF2-40B4-BE49-F238E27FC236}">
                <a16:creationId xmlns:a16="http://schemas.microsoft.com/office/drawing/2014/main" id="{944048B1-BB19-48D0-B3B5-2FBBF261E3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62022" y="3736276"/>
            <a:ext cx="1358348" cy="1814830"/>
          </a:xfrm>
          <a:prstGeom prst="rect">
            <a:avLst/>
          </a:prstGeom>
        </p:spPr>
      </p:pic>
      <p:pic>
        <p:nvPicPr>
          <p:cNvPr id="7" name="Picture 7">
            <a:extLst>
              <a:ext uri="{FF2B5EF4-FFF2-40B4-BE49-F238E27FC236}">
                <a16:creationId xmlns:a16="http://schemas.microsoft.com/office/drawing/2014/main" id="{41C99841-E89D-45F7-979C-58F5A92D05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39930" y="3736276"/>
            <a:ext cx="1276052" cy="1814830"/>
          </a:xfrm>
          <a:prstGeom prst="rect">
            <a:avLst/>
          </a:prstGeom>
        </p:spPr>
      </p:pic>
      <p:sp>
        <p:nvSpPr>
          <p:cNvPr id="3" name="Slide Number Placeholder 2">
            <a:extLst>
              <a:ext uri="{FF2B5EF4-FFF2-40B4-BE49-F238E27FC236}">
                <a16:creationId xmlns:a16="http://schemas.microsoft.com/office/drawing/2014/main" id="{1F94255A-942E-11CC-9B56-BF08B05716AE}"/>
              </a:ext>
            </a:extLst>
          </p:cNvPr>
          <p:cNvSpPr>
            <a:spLocks noGrp="1"/>
          </p:cNvSpPr>
          <p:nvPr>
            <p:ph type="sldNum" sz="quarter" idx="12"/>
          </p:nvPr>
        </p:nvSpPr>
        <p:spPr/>
        <p:txBody>
          <a:bodyPr/>
          <a:lstStyle/>
          <a:p>
            <a:fld id="{8A5857C2-7992-490B-9292-8F1865694B53}" type="slidenum">
              <a:rPr lang="zh-CN" altLang="en-US" smtClean="0"/>
              <a:t>1</a:t>
            </a:fld>
            <a:endParaRPr lang="zh-CN" altLang="en-US"/>
          </a:p>
        </p:txBody>
      </p:sp>
    </p:spTree>
    <p:extLst>
      <p:ext uri="{BB962C8B-B14F-4D97-AF65-F5344CB8AC3E}">
        <p14:creationId xmlns:p14="http://schemas.microsoft.com/office/powerpoint/2010/main" val="2093356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08246B1-DBDB-4F82-A2B6-B3BCFFF1EA07}"/>
              </a:ext>
            </a:extLst>
          </p:cNvPr>
          <p:cNvSpPr>
            <a:spLocks noGrp="1"/>
          </p:cNvSpPr>
          <p:nvPr>
            <p:ph type="title"/>
          </p:nvPr>
        </p:nvSpPr>
        <p:spPr>
          <a:xfrm>
            <a:off x="0" y="1"/>
            <a:ext cx="12192000" cy="983847"/>
          </a:xfrm>
        </p:spPr>
        <p:txBody>
          <a:bodyPr>
            <a:normAutofit/>
          </a:bodyPr>
          <a:lstStyle/>
          <a:p>
            <a:pPr algn="ctr"/>
            <a:r>
              <a:rPr lang="en-US" altLang="zh-CN" sz="3500" b="1" dirty="0"/>
              <a:t>Conclusions </a:t>
            </a:r>
            <a:endParaRPr lang="zh-CN" altLang="en-US" sz="3500" b="1" dirty="0"/>
          </a:p>
        </p:txBody>
      </p:sp>
      <p:sp>
        <p:nvSpPr>
          <p:cNvPr id="7" name="TextBox 6">
            <a:extLst>
              <a:ext uri="{FF2B5EF4-FFF2-40B4-BE49-F238E27FC236}">
                <a16:creationId xmlns:a16="http://schemas.microsoft.com/office/drawing/2014/main" id="{5862762F-A14E-48F4-88AF-9C4306E1931F}"/>
              </a:ext>
            </a:extLst>
          </p:cNvPr>
          <p:cNvSpPr txBox="1"/>
          <p:nvPr/>
        </p:nvSpPr>
        <p:spPr>
          <a:xfrm>
            <a:off x="434051" y="948689"/>
            <a:ext cx="11522597" cy="5909310"/>
          </a:xfrm>
          <a:prstGeom prst="rect">
            <a:avLst/>
          </a:prstGeom>
          <a:noFill/>
        </p:spPr>
        <p:txBody>
          <a:bodyPr wrap="square">
            <a:spAutoFit/>
          </a:bodyPr>
          <a:lstStyle/>
          <a:p>
            <a:pPr marL="285750" indent="-285750" algn="l">
              <a:buFont typeface="Arial" panose="020B0604020202020204" pitchFamily="34" charset="0"/>
              <a:buChar char="•"/>
            </a:pPr>
            <a:r>
              <a:rPr lang="en-US" sz="2400" b="0" i="0" u="none" strike="noStrike" baseline="0" dirty="0">
                <a:solidFill>
                  <a:srgbClr val="0000FF"/>
                </a:solidFill>
                <a:latin typeface="Cambria" panose="02040503050406030204" pitchFamily="18" charset="0"/>
                <a:ea typeface="Cambria" panose="02040503050406030204" pitchFamily="18" charset="0"/>
              </a:rPr>
              <a:t>The comparison relevant to integration </a:t>
            </a:r>
            <a:r>
              <a:rPr lang="en-US" sz="2400" b="0" i="0" u="none" strike="noStrike" baseline="0" dirty="0">
                <a:latin typeface="Cambria" panose="02040503050406030204" pitchFamily="18" charset="0"/>
                <a:ea typeface="Cambria" panose="02040503050406030204" pitchFamily="18" charset="0"/>
              </a:rPr>
              <a:t>is not between the non-integrated outcome and the complete contract outcome but instead between </a:t>
            </a:r>
            <a:r>
              <a:rPr lang="en-US" sz="2400" b="0" i="0" u="none" strike="noStrike" baseline="0" dirty="0">
                <a:solidFill>
                  <a:srgbClr val="0000FF"/>
                </a:solidFill>
                <a:latin typeface="Cambria" panose="02040503050406030204" pitchFamily="18" charset="0"/>
                <a:ea typeface="Cambria" panose="02040503050406030204" pitchFamily="18" charset="0"/>
              </a:rPr>
              <a:t>a contract that allocates residual rights to one party and a contract that allocates them to another</a:t>
            </a:r>
            <a:r>
              <a:rPr lang="en-US" sz="2400" b="0" i="0" u="none" strike="noStrike" baseline="0" dirty="0">
                <a:latin typeface="Cambria" panose="02040503050406030204" pitchFamily="18" charset="0"/>
                <a:ea typeface="Cambria" panose="02040503050406030204" pitchFamily="18" charset="0"/>
              </a:rPr>
              <a:t>. </a:t>
            </a:r>
            <a:endParaRPr lang="en-US" sz="2400" dirty="0">
              <a:latin typeface="Cambria" panose="02040503050406030204" pitchFamily="18" charset="0"/>
              <a:ea typeface="Cambria" panose="02040503050406030204" pitchFamily="18" charset="0"/>
            </a:endParaRPr>
          </a:p>
          <a:p>
            <a:pPr marL="285750" indent="-285750" algn="l">
              <a:buFont typeface="Arial" panose="020B0604020202020204" pitchFamily="34" charset="0"/>
              <a:buChar char="•"/>
            </a:pPr>
            <a:endParaRPr lang="en-US" sz="2400" dirty="0">
              <a:latin typeface="Cambria" panose="02040503050406030204" pitchFamily="18" charset="0"/>
              <a:ea typeface="Cambria" panose="02040503050406030204" pitchFamily="18" charset="0"/>
            </a:endParaRPr>
          </a:p>
          <a:p>
            <a:pPr marL="285750" indent="-285750" algn="l">
              <a:buFont typeface="Arial" panose="020B0604020202020204" pitchFamily="34" charset="0"/>
              <a:buChar char="•"/>
            </a:pPr>
            <a:r>
              <a:rPr lang="en-US" sz="2400" dirty="0">
                <a:latin typeface="Cambria" panose="02040503050406030204" pitchFamily="18" charset="0"/>
                <a:ea typeface="Cambria" panose="02040503050406030204" pitchFamily="18" charset="0"/>
              </a:rPr>
              <a:t>W</a:t>
            </a:r>
            <a:r>
              <a:rPr lang="en-US" sz="2400" b="0" i="0" u="none" strike="noStrike" baseline="0" dirty="0">
                <a:latin typeface="Cambria" panose="02040503050406030204" pitchFamily="18" charset="0"/>
                <a:ea typeface="Cambria" panose="02040503050406030204" pitchFamily="18" charset="0"/>
              </a:rPr>
              <a:t>hen residual rights are purchased by one party, they are lost by a second party—and this inevitably creates </a:t>
            </a:r>
            <a:r>
              <a:rPr lang="en-US" sz="2400" b="0" i="0" u="none" strike="noStrike" baseline="0" dirty="0">
                <a:solidFill>
                  <a:srgbClr val="0000FF"/>
                </a:solidFill>
                <a:latin typeface="Cambria" panose="02040503050406030204" pitchFamily="18" charset="0"/>
                <a:ea typeface="Cambria" panose="02040503050406030204" pitchFamily="18" charset="0"/>
              </a:rPr>
              <a:t>distortions</a:t>
            </a:r>
            <a:r>
              <a:rPr lang="en-US" sz="2400" b="0" i="0" u="none" strike="noStrike" baseline="0" dirty="0">
                <a:latin typeface="Cambria" panose="02040503050406030204" pitchFamily="18" charset="0"/>
                <a:ea typeface="Cambria" panose="02040503050406030204" pitchFamily="18" charset="0"/>
              </a:rPr>
              <a:t>.  </a:t>
            </a:r>
          </a:p>
          <a:p>
            <a:pPr algn="l"/>
            <a:endParaRPr lang="en-US" sz="2400" b="0" i="0" u="none" strike="noStrike" baseline="0" dirty="0">
              <a:solidFill>
                <a:srgbClr val="0000FF"/>
              </a:solidFill>
              <a:latin typeface="Cambria" panose="02040503050406030204" pitchFamily="18" charset="0"/>
              <a:ea typeface="Cambria" panose="02040503050406030204" pitchFamily="18" charset="0"/>
            </a:endParaRPr>
          </a:p>
          <a:p>
            <a:pPr marL="285750" indent="-285750" algn="l">
              <a:buFont typeface="Arial" panose="020B0604020202020204" pitchFamily="34" charset="0"/>
              <a:buChar char="•"/>
            </a:pPr>
            <a:r>
              <a:rPr lang="en-US" sz="2400" b="0" i="0" u="none" strike="noStrike" baseline="0" dirty="0">
                <a:solidFill>
                  <a:srgbClr val="0000FF"/>
                </a:solidFill>
                <a:latin typeface="Cambria" panose="02040503050406030204" pitchFamily="18" charset="0"/>
                <a:ea typeface="Cambria" panose="02040503050406030204" pitchFamily="18" charset="0"/>
              </a:rPr>
              <a:t>Integration</a:t>
            </a:r>
            <a:r>
              <a:rPr lang="en-US" sz="2400" b="0" i="0" u="none" strike="noStrike" baseline="0" dirty="0">
                <a:latin typeface="Cambria" panose="02040503050406030204" pitchFamily="18" charset="0"/>
                <a:ea typeface="Cambria" panose="02040503050406030204" pitchFamily="18" charset="0"/>
              </a:rPr>
              <a:t> shifts the incentives for </a:t>
            </a:r>
            <a:r>
              <a:rPr lang="en-US" sz="2400" b="0" i="0" u="none" strike="noStrike" baseline="0" dirty="0">
                <a:solidFill>
                  <a:srgbClr val="0000FF"/>
                </a:solidFill>
                <a:latin typeface="Cambria" panose="02040503050406030204" pitchFamily="18" charset="0"/>
                <a:ea typeface="Cambria" panose="02040503050406030204" pitchFamily="18" charset="0"/>
              </a:rPr>
              <a:t>opportunistic and distortionary behavior</a:t>
            </a:r>
            <a:r>
              <a:rPr lang="en-US" sz="2400" b="0" i="0" u="none" strike="noStrike" baseline="0" dirty="0">
                <a:latin typeface="Cambria" panose="02040503050406030204" pitchFamily="18" charset="0"/>
                <a:ea typeface="Cambria" panose="02040503050406030204" pitchFamily="18" charset="0"/>
              </a:rPr>
              <a:t>, but it does not remove these incentives. </a:t>
            </a:r>
            <a:r>
              <a:rPr lang="en-US" sz="2400" dirty="0">
                <a:effectLst/>
                <a:latin typeface="Cambria" panose="02040503050406030204" pitchFamily="18" charset="0"/>
                <a:ea typeface="Cambria" panose="02040503050406030204" pitchFamily="18" charset="0"/>
                <a:cs typeface="Times New Roman" panose="02020603050405020304" pitchFamily="18" charset="0"/>
              </a:rPr>
              <a:t>Thus, the optimal ownership structure will be chosen to minimize the overall loss in surplus due to investment distortions.</a:t>
            </a:r>
          </a:p>
          <a:p>
            <a:pPr marL="285750" indent="-285750" algn="l">
              <a:buFont typeface="Arial" panose="020B0604020202020204" pitchFamily="34" charset="0"/>
              <a:buChar char="•"/>
            </a:pPr>
            <a:endParaRPr lang="en-US" sz="2400" dirty="0">
              <a:latin typeface="Cambria" panose="02040503050406030204" pitchFamily="18" charset="0"/>
              <a:ea typeface="Cambria" panose="02040503050406030204" pitchFamily="18" charset="0"/>
              <a:cs typeface="Times New Roman" panose="02020603050405020304" pitchFamily="18" charset="0"/>
            </a:endParaRPr>
          </a:p>
          <a:p>
            <a:pPr marL="285750" indent="-285750" algn="l">
              <a:buFont typeface="Arial" panose="020B0604020202020204" pitchFamily="34" charset="0"/>
              <a:buChar char="•"/>
            </a:pPr>
            <a:r>
              <a:rPr lang="en-US" sz="2400" dirty="0">
                <a:effectLst/>
                <a:latin typeface="Cambria" panose="02040503050406030204" pitchFamily="18" charset="0"/>
                <a:ea typeface="Cambria" panose="02040503050406030204" pitchFamily="18" charset="0"/>
                <a:cs typeface="Times New Roman" panose="02020603050405020304" pitchFamily="18" charset="0"/>
              </a:rPr>
              <a:t>Connecting with the Coase Theorem (1960): The impossibility of ex ante bargaining over all aspects of the product to be delivered, that is the incompleteness of the contract, is the source of our concl</a:t>
            </a:r>
            <a:r>
              <a:rPr lang="en-US" sz="2400" dirty="0">
                <a:latin typeface="Cambria" panose="02040503050406030204" pitchFamily="18" charset="0"/>
                <a:ea typeface="Cambria" panose="02040503050406030204" pitchFamily="18" charset="0"/>
                <a:cs typeface="Times New Roman" panose="02020603050405020304" pitchFamily="18" charset="0"/>
              </a:rPr>
              <a:t>usion that the distribution of property rights has efficiency consequences.</a:t>
            </a:r>
            <a:r>
              <a:rPr lang="en-US" sz="2400" dirty="0">
                <a:effectLst/>
                <a:latin typeface="Cambria" panose="02040503050406030204" pitchFamily="18" charset="0"/>
                <a:ea typeface="Cambria" panose="02040503050406030204" pitchFamily="18" charset="0"/>
                <a:cs typeface="Times New Roman" panose="02020603050405020304" pitchFamily="18" charset="0"/>
              </a:rPr>
              <a:t> </a:t>
            </a:r>
          </a:p>
          <a:p>
            <a:pPr algn="l"/>
            <a:endParaRPr lang="en-US" sz="1800" b="0" i="0" u="none" strike="noStrike" baseline="0" dirty="0">
              <a:latin typeface="Times New Roman" panose="02020603050405020304" pitchFamily="18" charset="0"/>
            </a:endParaRPr>
          </a:p>
        </p:txBody>
      </p:sp>
      <p:sp>
        <p:nvSpPr>
          <p:cNvPr id="3" name="Slide Number Placeholder 2">
            <a:extLst>
              <a:ext uri="{FF2B5EF4-FFF2-40B4-BE49-F238E27FC236}">
                <a16:creationId xmlns:a16="http://schemas.microsoft.com/office/drawing/2014/main" id="{BDF37CA2-673E-B511-A652-3FF6D97B5E39}"/>
              </a:ext>
            </a:extLst>
          </p:cNvPr>
          <p:cNvSpPr>
            <a:spLocks noGrp="1"/>
          </p:cNvSpPr>
          <p:nvPr>
            <p:ph type="sldNum" sz="quarter" idx="12"/>
          </p:nvPr>
        </p:nvSpPr>
        <p:spPr/>
        <p:txBody>
          <a:bodyPr/>
          <a:lstStyle/>
          <a:p>
            <a:fld id="{8A5857C2-7992-490B-9292-8F1865694B53}" type="slidenum">
              <a:rPr lang="zh-CN" altLang="en-US" smtClean="0"/>
              <a:t>10</a:t>
            </a:fld>
            <a:endParaRPr lang="zh-CN" altLang="en-US"/>
          </a:p>
        </p:txBody>
      </p:sp>
    </p:spTree>
    <p:extLst>
      <p:ext uri="{BB962C8B-B14F-4D97-AF65-F5344CB8AC3E}">
        <p14:creationId xmlns:p14="http://schemas.microsoft.com/office/powerpoint/2010/main" val="152965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14AAA96-4B8A-403B-963F-2AF475398F17}"/>
              </a:ext>
            </a:extLst>
          </p:cNvPr>
          <p:cNvSpPr>
            <a:spLocks noGrp="1"/>
          </p:cNvSpPr>
          <p:nvPr>
            <p:ph type="title"/>
          </p:nvPr>
        </p:nvSpPr>
        <p:spPr>
          <a:xfrm>
            <a:off x="0" y="5775"/>
            <a:ext cx="12122331" cy="1325563"/>
          </a:xfrm>
        </p:spPr>
        <p:txBody>
          <a:bodyPr>
            <a:normAutofit/>
          </a:bodyPr>
          <a:lstStyle/>
          <a:p>
            <a:pPr algn="ctr"/>
            <a:r>
              <a:rPr lang="en-US" altLang="zh-CN" sz="3600" b="1" dirty="0"/>
              <a:t>A Brief Review of TCE</a:t>
            </a:r>
            <a:endParaRPr lang="zh-CN" altLang="en-US" sz="3600" b="1" dirty="0"/>
          </a:p>
        </p:txBody>
      </p:sp>
      <p:sp>
        <p:nvSpPr>
          <p:cNvPr id="3" name="内容占位符 2">
            <a:extLst>
              <a:ext uri="{FF2B5EF4-FFF2-40B4-BE49-F238E27FC236}">
                <a16:creationId xmlns:a16="http://schemas.microsoft.com/office/drawing/2014/main" id="{1783DF1D-9B81-4216-BF90-824CC419D5EB}"/>
              </a:ext>
            </a:extLst>
          </p:cNvPr>
          <p:cNvSpPr>
            <a:spLocks noGrp="1"/>
          </p:cNvSpPr>
          <p:nvPr>
            <p:ph idx="1"/>
          </p:nvPr>
        </p:nvSpPr>
        <p:spPr/>
        <p:txBody>
          <a:bodyPr/>
          <a:lstStyle/>
          <a:p>
            <a:r>
              <a:rPr lang="en-US" altLang="zh-CN" sz="2400" dirty="0">
                <a:latin typeface="Cambria" panose="02040503050406030204" pitchFamily="18" charset="0"/>
                <a:ea typeface="Cambria" panose="02040503050406030204" pitchFamily="18" charset="0"/>
              </a:rPr>
              <a:t>Coase (1937): </a:t>
            </a:r>
            <a:r>
              <a:rPr lang="en-US" sz="2400" b="0" i="0" u="none" strike="noStrike" baseline="0" dirty="0">
                <a:latin typeface="Cambria" panose="02040503050406030204" pitchFamily="18" charset="0"/>
                <a:ea typeface="Cambria" panose="02040503050406030204" pitchFamily="18" charset="0"/>
              </a:rPr>
              <a:t>transactions will be organized in the firm when the cost of </a:t>
            </a:r>
            <a:r>
              <a:rPr lang="en-US" sz="2400" dirty="0">
                <a:latin typeface="Cambria" panose="02040503050406030204" pitchFamily="18" charset="0"/>
                <a:ea typeface="Cambria" panose="02040503050406030204" pitchFamily="18" charset="0"/>
              </a:rPr>
              <a:t>using the firm </a:t>
            </a:r>
            <a:r>
              <a:rPr lang="en-US" sz="2400" b="0" i="0" u="none" strike="noStrike" baseline="0" dirty="0">
                <a:latin typeface="Cambria" panose="02040503050406030204" pitchFamily="18" charset="0"/>
                <a:ea typeface="Cambria" panose="02040503050406030204" pitchFamily="18" charset="0"/>
              </a:rPr>
              <a:t>is lower than the cost of using the market.</a:t>
            </a:r>
            <a:endParaRPr lang="en-US" altLang="zh-CN" sz="2400" dirty="0">
              <a:latin typeface="Cambria" panose="02040503050406030204" pitchFamily="18" charset="0"/>
              <a:ea typeface="Cambria" panose="02040503050406030204" pitchFamily="18" charset="0"/>
            </a:endParaRPr>
          </a:p>
          <a:p>
            <a:pPr marL="0" indent="0">
              <a:spcAft>
                <a:spcPts val="1200"/>
              </a:spcAft>
              <a:buNone/>
            </a:pPr>
            <a:endParaRPr lang="en-US" altLang="zh-CN" dirty="0">
              <a:latin typeface="Cambria" panose="02040503050406030204" pitchFamily="18" charset="0"/>
              <a:ea typeface="Cambria" panose="02040503050406030204" pitchFamily="18" charset="0"/>
            </a:endParaRPr>
          </a:p>
          <a:p>
            <a:pPr marL="0" indent="0">
              <a:spcAft>
                <a:spcPts val="1200"/>
              </a:spcAft>
              <a:buNone/>
            </a:pPr>
            <a:endParaRPr lang="en-US" altLang="zh-CN" dirty="0">
              <a:latin typeface="Cambria" panose="02040503050406030204" pitchFamily="18" charset="0"/>
              <a:ea typeface="Cambria" panose="02040503050406030204" pitchFamily="18" charset="0"/>
            </a:endParaRPr>
          </a:p>
          <a:p>
            <a:r>
              <a:rPr lang="en-US" altLang="zh-CN" sz="2400" dirty="0">
                <a:latin typeface="Cambria" panose="02040503050406030204" pitchFamily="18" charset="0"/>
                <a:ea typeface="Cambria" panose="02040503050406030204" pitchFamily="18" charset="0"/>
              </a:rPr>
              <a:t>Klein, Crawford, and Alchian (1978), as well as Williamson (1979) maintain that a contractual relationship will likely be plagued by opportunistic (and inefficient) behavior when there are large amounts of surplus to be divided  ex post and in which the ex-ante contract does not specify a clear division of this surplus. </a:t>
            </a:r>
            <a:endParaRPr lang="zh-CN" altLang="en-US" sz="2400" dirty="0">
              <a:latin typeface="Cambria" panose="02040503050406030204" pitchFamily="18" charset="0"/>
            </a:endParaRPr>
          </a:p>
        </p:txBody>
      </p:sp>
      <p:pic>
        <p:nvPicPr>
          <p:cNvPr id="4" name="图片 3">
            <a:extLst>
              <a:ext uri="{FF2B5EF4-FFF2-40B4-BE49-F238E27FC236}">
                <a16:creationId xmlns:a16="http://schemas.microsoft.com/office/drawing/2014/main" id="{8343360D-ED59-4F4A-AF60-EBDB7ACE3C73}"/>
              </a:ext>
            </a:extLst>
          </p:cNvPr>
          <p:cNvPicPr>
            <a:picLocks noChangeAspect="1"/>
          </p:cNvPicPr>
          <p:nvPr/>
        </p:nvPicPr>
        <p:blipFill>
          <a:blip r:embed="rId2"/>
          <a:stretch>
            <a:fillRect/>
          </a:stretch>
        </p:blipFill>
        <p:spPr>
          <a:xfrm>
            <a:off x="1371600" y="2814199"/>
            <a:ext cx="2872735" cy="814827"/>
          </a:xfrm>
          <a:prstGeom prst="rect">
            <a:avLst/>
          </a:prstGeom>
        </p:spPr>
      </p:pic>
      <p:sp>
        <p:nvSpPr>
          <p:cNvPr id="5" name="Slide Number Placeholder 4">
            <a:extLst>
              <a:ext uri="{FF2B5EF4-FFF2-40B4-BE49-F238E27FC236}">
                <a16:creationId xmlns:a16="http://schemas.microsoft.com/office/drawing/2014/main" id="{AC7B5D04-7F12-56E4-39A8-C6BAB2215CE8}"/>
              </a:ext>
            </a:extLst>
          </p:cNvPr>
          <p:cNvSpPr>
            <a:spLocks noGrp="1"/>
          </p:cNvSpPr>
          <p:nvPr>
            <p:ph type="sldNum" sz="quarter" idx="12"/>
          </p:nvPr>
        </p:nvSpPr>
        <p:spPr/>
        <p:txBody>
          <a:bodyPr/>
          <a:lstStyle/>
          <a:p>
            <a:fld id="{8A5857C2-7992-490B-9292-8F1865694B53}" type="slidenum">
              <a:rPr lang="zh-CN" altLang="en-US" smtClean="0"/>
              <a:t>2</a:t>
            </a:fld>
            <a:endParaRPr lang="zh-CN" altLang="en-US"/>
          </a:p>
        </p:txBody>
      </p:sp>
    </p:spTree>
    <p:extLst>
      <p:ext uri="{BB962C8B-B14F-4D97-AF65-F5344CB8AC3E}">
        <p14:creationId xmlns:p14="http://schemas.microsoft.com/office/powerpoint/2010/main" val="1518613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7CA7749F-FBC0-473B-823D-EC9668588070}"/>
              </a:ext>
            </a:extLst>
          </p:cNvPr>
          <p:cNvSpPr>
            <a:spLocks noGrp="1"/>
          </p:cNvSpPr>
          <p:nvPr>
            <p:ph idx="1"/>
          </p:nvPr>
        </p:nvSpPr>
        <p:spPr/>
        <p:txBody>
          <a:bodyPr/>
          <a:lstStyle/>
          <a:p>
            <a:pPr marL="0" indent="0">
              <a:spcAft>
                <a:spcPts val="1200"/>
              </a:spcAft>
              <a:buNone/>
            </a:pPr>
            <a:r>
              <a:rPr lang="en-US" altLang="zh-CN" dirty="0">
                <a:latin typeface="Cambria" panose="02040503050406030204" pitchFamily="18" charset="0"/>
                <a:ea typeface="Cambria" panose="02040503050406030204" pitchFamily="18" charset="0"/>
              </a:rPr>
              <a:t>Two questions regarding integration are still unsolved:</a:t>
            </a:r>
          </a:p>
          <a:p>
            <a:pPr>
              <a:spcAft>
                <a:spcPts val="1200"/>
              </a:spcAft>
            </a:pPr>
            <a:r>
              <a:rPr lang="en-US" altLang="zh-CN" dirty="0">
                <a:solidFill>
                  <a:srgbClr val="0000FF"/>
                </a:solidFill>
                <a:latin typeface="Cambria" panose="02040503050406030204" pitchFamily="18" charset="0"/>
                <a:ea typeface="Cambria" panose="02040503050406030204" pitchFamily="18" charset="0"/>
              </a:rPr>
              <a:t>The benefits and costs of integration</a:t>
            </a:r>
            <a:r>
              <a:rPr lang="en-US" altLang="zh-CN" dirty="0">
                <a:latin typeface="Cambria" panose="02040503050406030204" pitchFamily="18" charset="0"/>
                <a:ea typeface="Cambria" panose="02040503050406030204" pitchFamily="18" charset="0"/>
              </a:rPr>
              <a:t>: How can integration ever be worse than non-integration- that is, what limits the size of the firm?</a:t>
            </a:r>
          </a:p>
          <a:p>
            <a:pPr>
              <a:spcAft>
                <a:spcPts val="1200"/>
              </a:spcAft>
            </a:pPr>
            <a:r>
              <a:rPr lang="en-US" altLang="zh-CN" dirty="0">
                <a:solidFill>
                  <a:srgbClr val="0000FF"/>
                </a:solidFill>
                <a:latin typeface="Cambria" panose="02040503050406030204" pitchFamily="18" charset="0"/>
                <a:ea typeface="Cambria" panose="02040503050406030204" pitchFamily="18" charset="0"/>
              </a:rPr>
              <a:t>The definition of integration: </a:t>
            </a:r>
            <a:r>
              <a:rPr lang="en-US" altLang="zh-CN" dirty="0">
                <a:latin typeface="Cambria" panose="02040503050406030204" pitchFamily="18" charset="0"/>
                <a:ea typeface="Cambria" panose="02040503050406030204" pitchFamily="18" charset="0"/>
              </a:rPr>
              <a:t>What does it mean for one firm to be more integrated than another?</a:t>
            </a:r>
            <a:endParaRPr lang="zh-CN" altLang="en-US" dirty="0">
              <a:latin typeface="Cambria" panose="02040503050406030204" pitchFamily="18" charset="0"/>
            </a:endParaRPr>
          </a:p>
        </p:txBody>
      </p:sp>
      <p:sp>
        <p:nvSpPr>
          <p:cNvPr id="7" name="标题 1">
            <a:extLst>
              <a:ext uri="{FF2B5EF4-FFF2-40B4-BE49-F238E27FC236}">
                <a16:creationId xmlns:a16="http://schemas.microsoft.com/office/drawing/2014/main" id="{5D7474C6-452B-472E-A70E-E013FD927C1F}"/>
              </a:ext>
            </a:extLst>
          </p:cNvPr>
          <p:cNvSpPr txBox="1">
            <a:spLocks/>
          </p:cNvSpPr>
          <p:nvPr/>
        </p:nvSpPr>
        <p:spPr>
          <a:xfrm>
            <a:off x="-62144" y="0"/>
            <a:ext cx="1212233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zh-CN" sz="3600" b="1" dirty="0"/>
              <a:t>A Brief Review of TCE</a:t>
            </a:r>
            <a:endParaRPr lang="zh-CN" altLang="en-US" sz="3600" b="1" dirty="0"/>
          </a:p>
        </p:txBody>
      </p:sp>
      <p:sp>
        <p:nvSpPr>
          <p:cNvPr id="2" name="Slide Number Placeholder 1">
            <a:extLst>
              <a:ext uri="{FF2B5EF4-FFF2-40B4-BE49-F238E27FC236}">
                <a16:creationId xmlns:a16="http://schemas.microsoft.com/office/drawing/2014/main" id="{5B4AD9AB-7A49-7CA0-27D2-CC9327D602CC}"/>
              </a:ext>
            </a:extLst>
          </p:cNvPr>
          <p:cNvSpPr>
            <a:spLocks noGrp="1"/>
          </p:cNvSpPr>
          <p:nvPr>
            <p:ph type="sldNum" sz="quarter" idx="12"/>
          </p:nvPr>
        </p:nvSpPr>
        <p:spPr/>
        <p:txBody>
          <a:bodyPr/>
          <a:lstStyle/>
          <a:p>
            <a:fld id="{8A5857C2-7992-490B-9292-8F1865694B53}" type="slidenum">
              <a:rPr lang="zh-CN" altLang="en-US" smtClean="0"/>
              <a:t>3</a:t>
            </a:fld>
            <a:endParaRPr lang="zh-CN" altLang="en-US"/>
          </a:p>
        </p:txBody>
      </p:sp>
    </p:spTree>
    <p:extLst>
      <p:ext uri="{BB962C8B-B14F-4D97-AF65-F5344CB8AC3E}">
        <p14:creationId xmlns:p14="http://schemas.microsoft.com/office/powerpoint/2010/main" val="48846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9DEDA91-22D0-066A-5B40-70E6ED0EF31B}"/>
              </a:ext>
            </a:extLst>
          </p:cNvPr>
          <p:cNvSpPr>
            <a:spLocks noGrp="1"/>
          </p:cNvSpPr>
          <p:nvPr>
            <p:ph type="title"/>
          </p:nvPr>
        </p:nvSpPr>
        <p:spPr>
          <a:xfrm>
            <a:off x="90535" y="365125"/>
            <a:ext cx="12101465" cy="1325563"/>
          </a:xfrm>
        </p:spPr>
        <p:txBody>
          <a:bodyPr>
            <a:normAutofit/>
          </a:bodyPr>
          <a:lstStyle/>
          <a:p>
            <a:pPr algn="ctr"/>
            <a:r>
              <a:rPr kumimoji="1" lang="en-US" altLang="zh-CN" sz="3600" b="1" dirty="0"/>
              <a:t>Key Ideas</a:t>
            </a:r>
            <a:endParaRPr kumimoji="1" lang="zh-CN" altLang="en-US" sz="3600" b="1" dirty="0"/>
          </a:p>
        </p:txBody>
      </p:sp>
      <p:sp>
        <p:nvSpPr>
          <p:cNvPr id="3" name="内容占位符 2">
            <a:extLst>
              <a:ext uri="{FF2B5EF4-FFF2-40B4-BE49-F238E27FC236}">
                <a16:creationId xmlns:a16="http://schemas.microsoft.com/office/drawing/2014/main" id="{63741A7F-4338-602D-F068-D1D0235FCF85}"/>
              </a:ext>
            </a:extLst>
          </p:cNvPr>
          <p:cNvSpPr>
            <a:spLocks noGrp="1"/>
          </p:cNvSpPr>
          <p:nvPr>
            <p:ph idx="1"/>
          </p:nvPr>
        </p:nvSpPr>
        <p:spPr/>
        <p:txBody>
          <a:bodyPr>
            <a:normAutofit/>
          </a:bodyPr>
          <a:lstStyle/>
          <a:p>
            <a:r>
              <a:rPr lang="en-US" altLang="zh-CN" sz="2400" dirty="0">
                <a:latin typeface="-apple-system"/>
              </a:rPr>
              <a:t>O</a:t>
            </a:r>
            <a:r>
              <a:rPr lang="en-US" altLang="zh-CN" sz="2400" b="0" i="0" u="none" strike="noStrike" dirty="0">
                <a:effectLst/>
                <a:latin typeface="-apple-system"/>
              </a:rPr>
              <a:t>wnership and integration decisions involve a trade-off between costs and benefits</a:t>
            </a:r>
          </a:p>
          <a:p>
            <a:r>
              <a:rPr lang="en-US" altLang="zh-CN" sz="2400" b="0" i="0" u="none" strike="noStrike" dirty="0">
                <a:effectLst/>
                <a:latin typeface="-apple-system"/>
              </a:rPr>
              <a:t>Ownership Structure Optimization:</a:t>
            </a:r>
          </a:p>
          <a:p>
            <a:pPr marL="514350" indent="-514350">
              <a:buFont typeface="+mj-lt"/>
              <a:buAutoNum type="arabicPeriod"/>
            </a:pPr>
            <a:r>
              <a:rPr lang="en-US" altLang="zh-CN" sz="2400" b="0" i="0" u="none" strike="noStrike" dirty="0">
                <a:effectLst/>
                <a:latin typeface="-apple-system"/>
              </a:rPr>
              <a:t>The best ownership setup aims to minimize losses from investment distortions. </a:t>
            </a:r>
          </a:p>
          <a:p>
            <a:pPr marL="514350" indent="-514350">
              <a:buFont typeface="+mj-lt"/>
              <a:buAutoNum type="arabicPeriod"/>
            </a:pPr>
            <a:r>
              <a:rPr lang="en-US" altLang="zh-CN" sz="2400" b="0" i="0" u="none" strike="noStrike" dirty="0">
                <a:effectLst/>
                <a:latin typeface="-apple-system"/>
              </a:rPr>
              <a:t>Various ownership arrangements can lead to different investment levels, causing either too much or too little investment.</a:t>
            </a:r>
          </a:p>
          <a:p>
            <a:pPr marL="514350" indent="-514350">
              <a:buFont typeface="+mj-lt"/>
              <a:buAutoNum type="arabicPeriod"/>
            </a:pPr>
            <a:r>
              <a:rPr lang="en-US" altLang="zh-CN" sz="2400" b="0" i="0" u="none" strike="noStrike" dirty="0">
                <a:effectLst/>
                <a:latin typeface="-apple-system"/>
              </a:rPr>
              <a:t>Integration offers advantages like enhanced coordination and efficiency.</a:t>
            </a:r>
            <a:endParaRPr kumimoji="1" lang="zh-CN" altLang="en-US" sz="2400" dirty="0"/>
          </a:p>
        </p:txBody>
      </p:sp>
      <p:sp>
        <p:nvSpPr>
          <p:cNvPr id="4" name="Slide Number Placeholder 3">
            <a:extLst>
              <a:ext uri="{FF2B5EF4-FFF2-40B4-BE49-F238E27FC236}">
                <a16:creationId xmlns:a16="http://schemas.microsoft.com/office/drawing/2014/main" id="{1763ED27-784F-7B9D-2D97-C4AAF3BB7AF3}"/>
              </a:ext>
            </a:extLst>
          </p:cNvPr>
          <p:cNvSpPr>
            <a:spLocks noGrp="1"/>
          </p:cNvSpPr>
          <p:nvPr>
            <p:ph type="sldNum" sz="quarter" idx="12"/>
          </p:nvPr>
        </p:nvSpPr>
        <p:spPr/>
        <p:txBody>
          <a:bodyPr/>
          <a:lstStyle/>
          <a:p>
            <a:fld id="{8A5857C2-7992-490B-9292-8F1865694B53}" type="slidenum">
              <a:rPr lang="zh-CN" altLang="en-US" smtClean="0"/>
              <a:t>4</a:t>
            </a:fld>
            <a:endParaRPr lang="zh-CN" altLang="en-US"/>
          </a:p>
        </p:txBody>
      </p:sp>
    </p:spTree>
    <p:extLst>
      <p:ext uri="{BB962C8B-B14F-4D97-AF65-F5344CB8AC3E}">
        <p14:creationId xmlns:p14="http://schemas.microsoft.com/office/powerpoint/2010/main" val="361156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AC5334B-563A-4360-82D4-585A1B7EC1FD}"/>
              </a:ext>
            </a:extLst>
          </p:cNvPr>
          <p:cNvSpPr>
            <a:spLocks noGrp="1"/>
          </p:cNvSpPr>
          <p:nvPr>
            <p:ph type="title"/>
          </p:nvPr>
        </p:nvSpPr>
        <p:spPr>
          <a:xfrm>
            <a:off x="0" y="282574"/>
            <a:ext cx="12192000" cy="796925"/>
          </a:xfrm>
        </p:spPr>
        <p:txBody>
          <a:bodyPr>
            <a:normAutofit/>
          </a:bodyPr>
          <a:lstStyle/>
          <a:p>
            <a:pPr algn="ctr"/>
            <a:r>
              <a:rPr lang="en-US" altLang="zh-CN" sz="3600" dirty="0">
                <a:latin typeface="Cambria" panose="02040503050406030204" pitchFamily="18" charset="0"/>
                <a:ea typeface="Cambria" panose="02040503050406030204" pitchFamily="18" charset="0"/>
              </a:rPr>
              <a:t>Introduction </a:t>
            </a:r>
            <a:endParaRPr lang="zh-CN" altLang="en-US" sz="3600" dirty="0">
              <a:latin typeface="Cambria" panose="02040503050406030204" pitchFamily="18" charset="0"/>
            </a:endParaRPr>
          </a:p>
        </p:txBody>
      </p:sp>
      <p:sp>
        <p:nvSpPr>
          <p:cNvPr id="3" name="内容占位符 2">
            <a:extLst>
              <a:ext uri="{FF2B5EF4-FFF2-40B4-BE49-F238E27FC236}">
                <a16:creationId xmlns:a16="http://schemas.microsoft.com/office/drawing/2014/main" id="{ECBD98BF-A961-40BF-B501-67C26747123D}"/>
              </a:ext>
            </a:extLst>
          </p:cNvPr>
          <p:cNvSpPr>
            <a:spLocks noGrp="1"/>
          </p:cNvSpPr>
          <p:nvPr>
            <p:ph idx="1"/>
          </p:nvPr>
        </p:nvSpPr>
        <p:spPr>
          <a:xfrm>
            <a:off x="928688" y="1227137"/>
            <a:ext cx="10534650" cy="3111501"/>
          </a:xfrm>
        </p:spPr>
        <p:txBody>
          <a:bodyPr>
            <a:normAutofit lnSpcReduction="10000"/>
          </a:bodyPr>
          <a:lstStyle/>
          <a:p>
            <a:pPr>
              <a:spcAft>
                <a:spcPts val="1200"/>
              </a:spcAft>
            </a:pPr>
            <a:r>
              <a:rPr lang="en-US" altLang="zh-CN" dirty="0">
                <a:latin typeface="Cambria" panose="02040503050406030204" pitchFamily="18" charset="0"/>
                <a:ea typeface="Cambria" panose="02040503050406030204" pitchFamily="18" charset="0"/>
              </a:rPr>
              <a:t>The firm is composed of the assets (e.g., machines, inventories) that it owns or over which it has control. </a:t>
            </a:r>
          </a:p>
          <a:p>
            <a:pPr>
              <a:spcAft>
                <a:spcPts val="1200"/>
              </a:spcAft>
            </a:pPr>
            <a:r>
              <a:rPr lang="en-US" altLang="zh-CN" dirty="0">
                <a:latin typeface="Cambria" panose="02040503050406030204" pitchFamily="18" charset="0"/>
                <a:ea typeface="Cambria" panose="02040503050406030204" pitchFamily="18" charset="0"/>
              </a:rPr>
              <a:t>Contractual rights: specific rights and </a:t>
            </a:r>
            <a:r>
              <a:rPr lang="en-US" altLang="zh-CN" dirty="0">
                <a:solidFill>
                  <a:srgbClr val="0000FF"/>
                </a:solidFill>
                <a:latin typeface="Cambria" panose="02040503050406030204" pitchFamily="18" charset="0"/>
                <a:ea typeface="Cambria" panose="02040503050406030204" pitchFamily="18" charset="0"/>
              </a:rPr>
              <a:t>residual rights</a:t>
            </a:r>
          </a:p>
          <a:p>
            <a:pPr>
              <a:spcAft>
                <a:spcPts val="1200"/>
              </a:spcAft>
            </a:pPr>
            <a:r>
              <a:rPr lang="en-US" altLang="zh-CN" dirty="0">
                <a:solidFill>
                  <a:srgbClr val="0000FF"/>
                </a:solidFill>
                <a:latin typeface="Cambria" panose="02040503050406030204" pitchFamily="18" charset="0"/>
                <a:ea typeface="Cambria" panose="02040503050406030204" pitchFamily="18" charset="0"/>
              </a:rPr>
              <a:t>Ownership</a:t>
            </a:r>
            <a:r>
              <a:rPr lang="en-US" altLang="zh-CN" dirty="0">
                <a:latin typeface="Cambria" panose="02040503050406030204" pitchFamily="18" charset="0"/>
                <a:ea typeface="Cambria" panose="02040503050406030204" pitchFamily="18" charset="0"/>
              </a:rPr>
              <a:t> is the purchase of these residual rights of control.</a:t>
            </a:r>
          </a:p>
          <a:p>
            <a:pPr>
              <a:spcAft>
                <a:spcPts val="1200"/>
              </a:spcAft>
            </a:pPr>
            <a:r>
              <a:rPr lang="en-US" altLang="zh-CN" dirty="0">
                <a:latin typeface="Cambria" panose="02040503050406030204" pitchFamily="18" charset="0"/>
                <a:ea typeface="Cambria" panose="02040503050406030204" pitchFamily="18" charset="0"/>
              </a:rPr>
              <a:t>This article shows that there can be </a:t>
            </a:r>
            <a:r>
              <a:rPr lang="en-US" altLang="zh-CN" dirty="0">
                <a:solidFill>
                  <a:srgbClr val="0000FF"/>
                </a:solidFill>
                <a:latin typeface="Cambria" panose="02040503050406030204" pitchFamily="18" charset="0"/>
                <a:ea typeface="Cambria" panose="02040503050406030204" pitchFamily="18" charset="0"/>
              </a:rPr>
              <a:t>harmful effects</a:t>
            </a:r>
            <a:r>
              <a:rPr lang="en-US" altLang="zh-CN" dirty="0">
                <a:latin typeface="Cambria" panose="02040503050406030204" pitchFamily="18" charset="0"/>
                <a:ea typeface="Cambria" panose="02040503050406030204" pitchFamily="18" charset="0"/>
              </a:rPr>
              <a:t> associated with an inappropriate allocation of residual rights.</a:t>
            </a:r>
          </a:p>
        </p:txBody>
      </p:sp>
      <p:sp>
        <p:nvSpPr>
          <p:cNvPr id="4" name="文本框 3">
            <a:extLst>
              <a:ext uri="{FF2B5EF4-FFF2-40B4-BE49-F238E27FC236}">
                <a16:creationId xmlns:a16="http://schemas.microsoft.com/office/drawing/2014/main" id="{0F47AF7C-0D06-45EA-9537-3A5C370AB26C}"/>
              </a:ext>
            </a:extLst>
          </p:cNvPr>
          <p:cNvSpPr txBox="1"/>
          <p:nvPr/>
        </p:nvSpPr>
        <p:spPr>
          <a:xfrm>
            <a:off x="1699047" y="5104793"/>
            <a:ext cx="8793905" cy="1200329"/>
          </a:xfrm>
          <a:prstGeom prst="rect">
            <a:avLst/>
          </a:prstGeom>
          <a:solidFill>
            <a:schemeClr val="accent1">
              <a:lumMod val="20000"/>
              <a:lumOff val="80000"/>
            </a:schemeClr>
          </a:solidFill>
          <a:effectLst>
            <a:outerShdw blurRad="50800" dist="38100" dir="2700000" algn="tl" rotWithShape="0">
              <a:prstClr val="black">
                <a:alpha val="40000"/>
              </a:prstClr>
            </a:outerShdw>
          </a:effectLst>
        </p:spPr>
        <p:txBody>
          <a:bodyPr wrap="square" rtlCol="0">
            <a:spAutoFit/>
          </a:bodyPr>
          <a:lstStyle/>
          <a:p>
            <a:r>
              <a:rPr lang="en-US" altLang="zh-CN" sz="2400" dirty="0">
                <a:latin typeface="Times New Roman" panose="02020603050405020304" pitchFamily="18" charset="0"/>
                <a:cs typeface="Times New Roman" panose="02020603050405020304" pitchFamily="18" charset="0"/>
              </a:rPr>
              <a:t>Develop </a:t>
            </a:r>
            <a:r>
              <a:rPr lang="en-US" altLang="zh-CN" sz="2400" dirty="0">
                <a:solidFill>
                  <a:srgbClr val="0000FF"/>
                </a:solidFill>
                <a:latin typeface="Times New Roman" panose="02020603050405020304" pitchFamily="18" charset="0"/>
                <a:cs typeface="Times New Roman" panose="02020603050405020304" pitchFamily="18" charset="0"/>
              </a:rPr>
              <a:t>a theory of integration </a:t>
            </a:r>
            <a:r>
              <a:rPr lang="en-US" altLang="zh-CN" sz="2400" dirty="0">
                <a:latin typeface="Times New Roman" panose="02020603050405020304" pitchFamily="18" charset="0"/>
                <a:cs typeface="Times New Roman" panose="02020603050405020304" pitchFamily="18" charset="0"/>
              </a:rPr>
              <a:t>based on the attempt of parties in writing a contract to </a:t>
            </a:r>
            <a:r>
              <a:rPr lang="en-US" altLang="zh-CN" sz="2400" dirty="0">
                <a:solidFill>
                  <a:srgbClr val="0000FF"/>
                </a:solidFill>
                <a:latin typeface="Times New Roman" panose="02020603050405020304" pitchFamily="18" charset="0"/>
                <a:cs typeface="Times New Roman" panose="02020603050405020304" pitchFamily="18" charset="0"/>
              </a:rPr>
              <a:t>allocate efficiently the residual rights </a:t>
            </a:r>
            <a:r>
              <a:rPr lang="en-US" altLang="zh-CN" sz="2400" dirty="0">
                <a:latin typeface="Times New Roman" panose="02020603050405020304" pitchFamily="18" charset="0"/>
                <a:cs typeface="Times New Roman" panose="02020603050405020304" pitchFamily="18" charset="0"/>
              </a:rPr>
              <a:t>of control between themselves.</a:t>
            </a:r>
            <a:endParaRPr lang="zh-CN" altLang="en-US" sz="2400" dirty="0">
              <a:latin typeface="Times New Roman" panose="02020603050405020304" pitchFamily="18" charset="0"/>
              <a:cs typeface="Times New Roman" panose="02020603050405020304" pitchFamily="18" charset="0"/>
            </a:endParaRPr>
          </a:p>
        </p:txBody>
      </p:sp>
      <p:sp>
        <p:nvSpPr>
          <p:cNvPr id="5" name="箭头: 下 4">
            <a:extLst>
              <a:ext uri="{FF2B5EF4-FFF2-40B4-BE49-F238E27FC236}">
                <a16:creationId xmlns:a16="http://schemas.microsoft.com/office/drawing/2014/main" id="{893561FA-18EF-4537-BB9B-37D8BB2D766F}"/>
              </a:ext>
            </a:extLst>
          </p:cNvPr>
          <p:cNvSpPr/>
          <p:nvPr/>
        </p:nvSpPr>
        <p:spPr>
          <a:xfrm>
            <a:off x="5732598" y="4249110"/>
            <a:ext cx="530087" cy="7975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Slide Number Placeholder 5">
            <a:extLst>
              <a:ext uri="{FF2B5EF4-FFF2-40B4-BE49-F238E27FC236}">
                <a16:creationId xmlns:a16="http://schemas.microsoft.com/office/drawing/2014/main" id="{84E80742-2672-3B11-4908-5588E4F2B5D1}"/>
              </a:ext>
            </a:extLst>
          </p:cNvPr>
          <p:cNvSpPr>
            <a:spLocks noGrp="1"/>
          </p:cNvSpPr>
          <p:nvPr>
            <p:ph type="sldNum" sz="quarter" idx="12"/>
          </p:nvPr>
        </p:nvSpPr>
        <p:spPr/>
        <p:txBody>
          <a:bodyPr/>
          <a:lstStyle/>
          <a:p>
            <a:fld id="{8A5857C2-7992-490B-9292-8F1865694B53}" type="slidenum">
              <a:rPr lang="zh-CN" altLang="en-US" smtClean="0"/>
              <a:t>5</a:t>
            </a:fld>
            <a:endParaRPr lang="zh-CN" altLang="en-US"/>
          </a:p>
        </p:txBody>
      </p:sp>
    </p:spTree>
    <p:extLst>
      <p:ext uri="{BB962C8B-B14F-4D97-AF65-F5344CB8AC3E}">
        <p14:creationId xmlns:p14="http://schemas.microsoft.com/office/powerpoint/2010/main" val="2739439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FEA2D27-6F69-4A0C-8F87-376CB629353C}"/>
              </a:ext>
            </a:extLst>
          </p:cNvPr>
          <p:cNvSpPr>
            <a:spLocks noGrp="1"/>
          </p:cNvSpPr>
          <p:nvPr>
            <p:ph type="title"/>
          </p:nvPr>
        </p:nvSpPr>
        <p:spPr>
          <a:xfrm>
            <a:off x="0" y="365126"/>
            <a:ext cx="12192000" cy="830996"/>
          </a:xfrm>
        </p:spPr>
        <p:txBody>
          <a:bodyPr>
            <a:normAutofit/>
          </a:bodyPr>
          <a:lstStyle/>
          <a:p>
            <a:pPr algn="ctr"/>
            <a:r>
              <a:rPr lang="en-US" altLang="zh-CN" sz="3600" dirty="0">
                <a:latin typeface="Cambria" panose="02040503050406030204" pitchFamily="18" charset="0"/>
                <a:ea typeface="Cambria" panose="02040503050406030204" pitchFamily="18" charset="0"/>
              </a:rPr>
              <a:t>The definition of Integration (Ownership)</a:t>
            </a:r>
            <a:endParaRPr lang="zh-CN" altLang="en-US" sz="3600" dirty="0">
              <a:latin typeface="Cambria" panose="02040503050406030204" pitchFamily="18" charset="0"/>
            </a:endParaRPr>
          </a:p>
        </p:txBody>
      </p:sp>
      <p:sp>
        <p:nvSpPr>
          <p:cNvPr id="3" name="内容占位符 2">
            <a:extLst>
              <a:ext uri="{FF2B5EF4-FFF2-40B4-BE49-F238E27FC236}">
                <a16:creationId xmlns:a16="http://schemas.microsoft.com/office/drawing/2014/main" id="{0F395348-D211-417F-B033-934FAB84C062}"/>
              </a:ext>
            </a:extLst>
          </p:cNvPr>
          <p:cNvSpPr>
            <a:spLocks noGrp="1"/>
          </p:cNvSpPr>
          <p:nvPr>
            <p:ph idx="1"/>
          </p:nvPr>
        </p:nvSpPr>
        <p:spPr>
          <a:xfrm>
            <a:off x="738187" y="1304254"/>
            <a:ext cx="10639426" cy="5796634"/>
          </a:xfrm>
        </p:spPr>
        <p:txBody>
          <a:bodyPr>
            <a:normAutofit/>
          </a:bodyPr>
          <a:lstStyle/>
          <a:p>
            <a:pPr>
              <a:lnSpc>
                <a:spcPct val="100000"/>
              </a:lnSpc>
            </a:pPr>
            <a:endParaRPr lang="en-US" altLang="zh-CN" sz="2400" dirty="0">
              <a:solidFill>
                <a:srgbClr val="0000FF"/>
              </a:solidFill>
              <a:latin typeface="Cambria" panose="02040503050406030204" pitchFamily="18" charset="0"/>
              <a:ea typeface="Cambria" panose="02040503050406030204" pitchFamily="18" charset="0"/>
            </a:endParaRPr>
          </a:p>
          <a:p>
            <a:pPr>
              <a:lnSpc>
                <a:spcPct val="100000"/>
              </a:lnSpc>
            </a:pPr>
            <a:r>
              <a:rPr lang="en-US" altLang="zh-CN" sz="2400" dirty="0">
                <a:solidFill>
                  <a:srgbClr val="0000FF"/>
                </a:solidFill>
                <a:latin typeface="Cambria" panose="02040503050406030204" pitchFamily="18" charset="0"/>
                <a:ea typeface="Cambria" panose="02040503050406030204" pitchFamily="18" charset="0"/>
              </a:rPr>
              <a:t>The issue of ownership </a:t>
            </a:r>
            <a:r>
              <a:rPr lang="en-US" altLang="zh-CN" sz="2400" dirty="0">
                <a:latin typeface="Cambria" panose="02040503050406030204" pitchFamily="18" charset="0"/>
                <a:ea typeface="Cambria" panose="02040503050406030204" pitchFamily="18" charset="0"/>
              </a:rPr>
              <a:t>can be separated from the issue of </a:t>
            </a:r>
            <a:r>
              <a:rPr lang="en-US" altLang="zh-CN" sz="2400" dirty="0">
                <a:solidFill>
                  <a:srgbClr val="0000FF"/>
                </a:solidFill>
                <a:latin typeface="Cambria" panose="02040503050406030204" pitchFamily="18" charset="0"/>
                <a:ea typeface="Cambria" panose="02040503050406030204" pitchFamily="18" charset="0"/>
              </a:rPr>
              <a:t>contractual compensation.</a:t>
            </a:r>
            <a:r>
              <a:rPr lang="en-US" altLang="zh-CN" sz="2400" dirty="0">
                <a:latin typeface="Cambria" panose="02040503050406030204" pitchFamily="18" charset="0"/>
                <a:ea typeface="Cambria" panose="02040503050406030204" pitchFamily="18" charset="0"/>
              </a:rPr>
              <a:t> (It does not change the cost of writing down a particular contractual provision.) </a:t>
            </a:r>
          </a:p>
          <a:p>
            <a:pPr>
              <a:lnSpc>
                <a:spcPct val="100000"/>
              </a:lnSpc>
            </a:pPr>
            <a:endParaRPr lang="en-US" altLang="zh-CN" sz="2400" dirty="0">
              <a:latin typeface="Cambria" panose="02040503050406030204" pitchFamily="18" charset="0"/>
              <a:ea typeface="Cambria" panose="02040503050406030204" pitchFamily="18" charset="0"/>
            </a:endParaRPr>
          </a:p>
          <a:p>
            <a:pPr>
              <a:lnSpc>
                <a:spcPct val="100000"/>
              </a:lnSpc>
            </a:pPr>
            <a:r>
              <a:rPr lang="en-US" altLang="zh-CN" sz="2400" dirty="0">
                <a:latin typeface="Cambria" panose="02040503050406030204" pitchFamily="18" charset="0"/>
                <a:ea typeface="Cambria" panose="02040503050406030204" pitchFamily="18" charset="0"/>
              </a:rPr>
              <a:t>What it does change is who has</a:t>
            </a:r>
            <a:r>
              <a:rPr lang="en-US" altLang="zh-CN" sz="2400" dirty="0">
                <a:solidFill>
                  <a:srgbClr val="0000FF"/>
                </a:solidFill>
                <a:latin typeface="Cambria" panose="02040503050406030204" pitchFamily="18" charset="0"/>
                <a:ea typeface="Cambria" panose="02040503050406030204" pitchFamily="18" charset="0"/>
              </a:rPr>
              <a:t> control over those provisions not included in the contract. </a:t>
            </a:r>
          </a:p>
          <a:p>
            <a:pPr>
              <a:lnSpc>
                <a:spcPct val="100000"/>
              </a:lnSpc>
            </a:pPr>
            <a:endParaRPr lang="en-US" altLang="zh-CN" sz="2400" dirty="0">
              <a:latin typeface="Cambria" panose="02040503050406030204" pitchFamily="18" charset="0"/>
              <a:ea typeface="Cambria" panose="02040503050406030204" pitchFamily="18" charset="0"/>
            </a:endParaRPr>
          </a:p>
          <a:p>
            <a:pPr>
              <a:lnSpc>
                <a:spcPct val="100000"/>
              </a:lnSpc>
            </a:pPr>
            <a:r>
              <a:rPr lang="en-US" altLang="zh-CN" sz="2400" dirty="0">
                <a:latin typeface="Cambria" panose="02040503050406030204" pitchFamily="18" charset="0"/>
                <a:ea typeface="Cambria" panose="02040503050406030204" pitchFamily="18" charset="0"/>
              </a:rPr>
              <a:t>In this way, the owner of an asset has the residual rights of control of that asset, that is, the right to control all aspects of the asset that have not been explicitly given away by contract.</a:t>
            </a:r>
            <a:endParaRPr lang="zh-CN" altLang="en-US" sz="2400" dirty="0">
              <a:latin typeface="Cambria" panose="02040503050406030204" pitchFamily="18" charset="0"/>
            </a:endParaRPr>
          </a:p>
        </p:txBody>
      </p:sp>
      <p:sp>
        <p:nvSpPr>
          <p:cNvPr id="4" name="Slide Number Placeholder 3">
            <a:extLst>
              <a:ext uri="{FF2B5EF4-FFF2-40B4-BE49-F238E27FC236}">
                <a16:creationId xmlns:a16="http://schemas.microsoft.com/office/drawing/2014/main" id="{22937DDA-8C66-1764-06BB-895C35AC6421}"/>
              </a:ext>
            </a:extLst>
          </p:cNvPr>
          <p:cNvSpPr>
            <a:spLocks noGrp="1"/>
          </p:cNvSpPr>
          <p:nvPr>
            <p:ph type="sldNum" sz="quarter" idx="12"/>
          </p:nvPr>
        </p:nvSpPr>
        <p:spPr/>
        <p:txBody>
          <a:bodyPr/>
          <a:lstStyle/>
          <a:p>
            <a:fld id="{8A5857C2-7992-490B-9292-8F1865694B53}" type="slidenum">
              <a:rPr lang="zh-CN" altLang="en-US" smtClean="0"/>
              <a:t>6</a:t>
            </a:fld>
            <a:endParaRPr lang="zh-CN" altLang="en-US"/>
          </a:p>
        </p:txBody>
      </p:sp>
    </p:spTree>
    <p:extLst>
      <p:ext uri="{BB962C8B-B14F-4D97-AF65-F5344CB8AC3E}">
        <p14:creationId xmlns:p14="http://schemas.microsoft.com/office/powerpoint/2010/main" val="3507303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CC003EF-CB54-1584-3E2E-4F24B207DF0D}"/>
              </a:ext>
            </a:extLst>
          </p:cNvPr>
          <p:cNvSpPr>
            <a:spLocks noGrp="1"/>
          </p:cNvSpPr>
          <p:nvPr>
            <p:ph type="title"/>
          </p:nvPr>
        </p:nvSpPr>
        <p:spPr>
          <a:xfrm>
            <a:off x="0" y="365125"/>
            <a:ext cx="12192000" cy="1325563"/>
          </a:xfrm>
        </p:spPr>
        <p:txBody>
          <a:bodyPr>
            <a:normAutofit/>
          </a:bodyPr>
          <a:lstStyle/>
          <a:p>
            <a:pPr algn="ctr"/>
            <a:r>
              <a:rPr lang="en-US" altLang="zh-CN" sz="3600" b="0" i="0" u="none" strike="noStrike" dirty="0">
                <a:solidFill>
                  <a:srgbClr val="FFFFFF"/>
                </a:solidFill>
                <a:effectLst/>
                <a:latin typeface="-apple-system"/>
              </a:rPr>
              <a:t>concept of ownership as the residual control </a:t>
            </a:r>
            <a:r>
              <a:rPr lang="en-US" altLang="zh-CN" sz="3600" b="0" i="0" u="none" strike="noStrike" dirty="0" err="1">
                <a:solidFill>
                  <a:srgbClr val="FFFFFF"/>
                </a:solidFill>
                <a:effectLst/>
                <a:latin typeface="-apple-system"/>
              </a:rPr>
              <a:t>ri</a:t>
            </a:r>
            <a:br>
              <a:rPr lang="en-US" altLang="zh-CN" sz="3600" b="0" i="0" u="none" strike="noStrike" dirty="0">
                <a:solidFill>
                  <a:srgbClr val="FFFFFF"/>
                </a:solidFill>
                <a:effectLst/>
                <a:latin typeface="-apple-system"/>
              </a:rPr>
            </a:br>
            <a:r>
              <a:rPr lang="en-US" altLang="zh-CN" sz="3600" b="0" i="0" u="none" strike="noStrike" dirty="0">
                <a:effectLst/>
                <a:latin typeface="-apple-system"/>
              </a:rPr>
              <a:t>The concept of ownership as the residual control rights</a:t>
            </a:r>
            <a:endParaRPr kumimoji="1" lang="zh-CN" altLang="en-US" sz="3600" dirty="0"/>
          </a:p>
        </p:txBody>
      </p:sp>
      <p:sp>
        <p:nvSpPr>
          <p:cNvPr id="3" name="内容占位符 2">
            <a:extLst>
              <a:ext uri="{FF2B5EF4-FFF2-40B4-BE49-F238E27FC236}">
                <a16:creationId xmlns:a16="http://schemas.microsoft.com/office/drawing/2014/main" id="{B18C618C-09C2-9EF9-D0B0-BFDFFB92A324}"/>
              </a:ext>
            </a:extLst>
          </p:cNvPr>
          <p:cNvSpPr>
            <a:spLocks noGrp="1"/>
          </p:cNvSpPr>
          <p:nvPr>
            <p:ph idx="1"/>
          </p:nvPr>
        </p:nvSpPr>
        <p:spPr/>
        <p:txBody>
          <a:bodyPr/>
          <a:lstStyle/>
          <a:p>
            <a:pPr marL="0" indent="0">
              <a:buNone/>
            </a:pPr>
            <a:r>
              <a:rPr lang="en-US" altLang="zh-CN" sz="2400" b="1" i="0" u="none" strike="noStrike" dirty="0">
                <a:effectLst/>
                <a:latin typeface="-apple-system"/>
              </a:rPr>
              <a:t>Residual Control Rights</a:t>
            </a:r>
          </a:p>
          <a:p>
            <a:r>
              <a:rPr lang="en-US" altLang="zh-CN" sz="2400" b="0" i="0" u="none" strike="noStrike" dirty="0">
                <a:effectLst/>
                <a:latin typeface="-apple-system"/>
              </a:rPr>
              <a:t>Importance of Residual Control:</a:t>
            </a:r>
            <a:endParaRPr lang="en-US" altLang="zh-CN" sz="2400" dirty="0">
              <a:latin typeface="-apple-system"/>
            </a:endParaRPr>
          </a:p>
          <a:p>
            <a:pPr marL="0" indent="0">
              <a:buNone/>
            </a:pPr>
            <a:r>
              <a:rPr lang="en-US" altLang="zh-CN" sz="2400" b="0" i="0" u="none" strike="noStrike" dirty="0">
                <a:effectLst/>
                <a:latin typeface="-apple-system"/>
              </a:rPr>
              <a:t>1. Imbalances in residual control rights allocation and parties' incentives can result in investment distortions. </a:t>
            </a:r>
          </a:p>
          <a:p>
            <a:pPr marL="0" indent="0">
              <a:buNone/>
            </a:pPr>
            <a:r>
              <a:rPr lang="en-US" altLang="zh-CN" sz="2400" b="0" i="0" u="none" strike="noStrike" dirty="0">
                <a:effectLst/>
                <a:latin typeface="-apple-system"/>
              </a:rPr>
              <a:t>2. Shared ownership may have adverse impacts if it distorts managers' incentives by removing their residual control rights.</a:t>
            </a:r>
          </a:p>
          <a:p>
            <a:r>
              <a:rPr lang="en-US" altLang="zh-CN" sz="2400" b="0" i="0" u="none" strike="noStrike" dirty="0">
                <a:effectLst/>
                <a:latin typeface="-apple-system"/>
              </a:rPr>
              <a:t>Integration and Ownership</a:t>
            </a:r>
          </a:p>
          <a:p>
            <a:pPr marL="0" indent="0">
              <a:buNone/>
            </a:pPr>
            <a:endParaRPr kumimoji="1" lang="zh-CN" altLang="en-US" dirty="0"/>
          </a:p>
        </p:txBody>
      </p:sp>
      <p:sp>
        <p:nvSpPr>
          <p:cNvPr id="4" name="Slide Number Placeholder 3">
            <a:extLst>
              <a:ext uri="{FF2B5EF4-FFF2-40B4-BE49-F238E27FC236}">
                <a16:creationId xmlns:a16="http://schemas.microsoft.com/office/drawing/2014/main" id="{838DF653-29B9-DD15-5B0D-4B11CA5B1A83}"/>
              </a:ext>
            </a:extLst>
          </p:cNvPr>
          <p:cNvSpPr>
            <a:spLocks noGrp="1"/>
          </p:cNvSpPr>
          <p:nvPr>
            <p:ph type="sldNum" sz="quarter" idx="12"/>
          </p:nvPr>
        </p:nvSpPr>
        <p:spPr/>
        <p:txBody>
          <a:bodyPr/>
          <a:lstStyle/>
          <a:p>
            <a:fld id="{8A5857C2-7992-490B-9292-8F1865694B53}" type="slidenum">
              <a:rPr lang="zh-CN" altLang="en-US" smtClean="0"/>
              <a:t>7</a:t>
            </a:fld>
            <a:endParaRPr lang="zh-CN" altLang="en-US"/>
          </a:p>
        </p:txBody>
      </p:sp>
    </p:spTree>
    <p:extLst>
      <p:ext uri="{BB962C8B-B14F-4D97-AF65-F5344CB8AC3E}">
        <p14:creationId xmlns:p14="http://schemas.microsoft.com/office/powerpoint/2010/main" val="1834560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756733D-9586-4744-AD90-DF57C3F0B6A5}"/>
              </a:ext>
            </a:extLst>
          </p:cNvPr>
          <p:cNvSpPr>
            <a:spLocks noGrp="1"/>
          </p:cNvSpPr>
          <p:nvPr>
            <p:ph type="title"/>
          </p:nvPr>
        </p:nvSpPr>
        <p:spPr>
          <a:xfrm>
            <a:off x="-128587" y="665163"/>
            <a:ext cx="12192000" cy="596900"/>
          </a:xfrm>
        </p:spPr>
        <p:txBody>
          <a:bodyPr>
            <a:normAutofit/>
          </a:bodyPr>
          <a:lstStyle/>
          <a:p>
            <a:pPr algn="ctr"/>
            <a:r>
              <a:rPr lang="en-US" altLang="zh-CN" sz="3600" dirty="0">
                <a:latin typeface="Cambria" panose="02040503050406030204" pitchFamily="18" charset="0"/>
                <a:ea typeface="Cambria" panose="02040503050406030204" pitchFamily="18" charset="0"/>
              </a:rPr>
              <a:t>Key Takeaways from the Formal Model</a:t>
            </a:r>
            <a:endParaRPr lang="zh-CN" altLang="en-US" sz="3600" dirty="0">
              <a:latin typeface="Cambria" panose="02040503050406030204" pitchFamily="18" charset="0"/>
            </a:endParaRPr>
          </a:p>
        </p:txBody>
      </p:sp>
      <p:sp>
        <p:nvSpPr>
          <p:cNvPr id="5" name="TextBox 4">
            <a:extLst>
              <a:ext uri="{FF2B5EF4-FFF2-40B4-BE49-F238E27FC236}">
                <a16:creationId xmlns:a16="http://schemas.microsoft.com/office/drawing/2014/main" id="{619F0AF9-DDD2-494E-9579-AD14CC17DC36}"/>
              </a:ext>
            </a:extLst>
          </p:cNvPr>
          <p:cNvSpPr txBox="1"/>
          <p:nvPr/>
        </p:nvSpPr>
        <p:spPr>
          <a:xfrm>
            <a:off x="1054894" y="1731138"/>
            <a:ext cx="9825038" cy="3693319"/>
          </a:xfrm>
          <a:prstGeom prst="rect">
            <a:avLst/>
          </a:prstGeom>
          <a:noFill/>
        </p:spPr>
        <p:txBody>
          <a:bodyPr wrap="square">
            <a:spAutoFit/>
          </a:bodyPr>
          <a:lstStyle/>
          <a:p>
            <a:pPr marL="342900" indent="-342900">
              <a:buFont typeface="Arial" panose="020B0604020202020204" pitchFamily="34" charset="0"/>
              <a:buChar char="•"/>
            </a:pPr>
            <a:r>
              <a:rPr lang="en-US" altLang="zh-CN" sz="2400" dirty="0">
                <a:latin typeface="Cambria" panose="02040503050406030204" pitchFamily="18" charset="0"/>
                <a:ea typeface="Cambria" panose="02040503050406030204" pitchFamily="18" charset="0"/>
              </a:rPr>
              <a:t>If total and marginal benefits of investment move together, firm </a:t>
            </a:r>
            <a:r>
              <a:rPr lang="en-US" altLang="zh-CN" sz="2400" dirty="0" err="1">
                <a:latin typeface="Cambria" panose="02040503050406030204" pitchFamily="18" charset="0"/>
                <a:ea typeface="Cambria" panose="02040503050406030204" pitchFamily="18" charset="0"/>
              </a:rPr>
              <a:t>i</a:t>
            </a:r>
            <a:r>
              <a:rPr lang="en-US" altLang="zh-CN" sz="2400" dirty="0">
                <a:latin typeface="Cambria" panose="02040503050406030204" pitchFamily="18" charset="0"/>
                <a:ea typeface="Cambria" panose="02040503050406030204" pitchFamily="18" charset="0"/>
              </a:rPr>
              <a:t> ownership of firms </a:t>
            </a:r>
            <a:r>
              <a:rPr lang="en-US" altLang="zh-CN" sz="2400" dirty="0" err="1">
                <a:latin typeface="Cambria" panose="02040503050406030204" pitchFamily="18" charset="0"/>
                <a:ea typeface="Cambria" panose="02040503050406030204" pitchFamily="18" charset="0"/>
              </a:rPr>
              <a:t>i</a:t>
            </a:r>
            <a:r>
              <a:rPr lang="en-US" altLang="zh-CN" sz="2400" dirty="0">
                <a:latin typeface="Cambria" panose="02040503050406030204" pitchFamily="18" charset="0"/>
                <a:ea typeface="Cambria" panose="02040503050406030204" pitchFamily="18" charset="0"/>
              </a:rPr>
              <a:t> and j will lead to over-investment by firm </a:t>
            </a:r>
            <a:r>
              <a:rPr lang="en-US" altLang="zh-CN" sz="2400" dirty="0" err="1">
                <a:latin typeface="Cambria" panose="02040503050406030204" pitchFamily="18" charset="0"/>
                <a:ea typeface="Cambria" panose="02040503050406030204" pitchFamily="18" charset="0"/>
              </a:rPr>
              <a:t>i</a:t>
            </a:r>
            <a:r>
              <a:rPr lang="en-US" altLang="zh-CN" sz="2400" dirty="0">
                <a:latin typeface="Cambria" panose="02040503050406030204" pitchFamily="18" charset="0"/>
                <a:ea typeface="Cambria" panose="02040503050406030204" pitchFamily="18" charset="0"/>
              </a:rPr>
              <a:t> and under-investment by firm j. However, non-integration will lead to moderate investment levels by each firm. </a:t>
            </a:r>
            <a:r>
              <a:rPr lang="en-US" altLang="zh-CN" sz="2400" dirty="0">
                <a:solidFill>
                  <a:srgbClr val="0000FF"/>
                </a:solidFill>
                <a:latin typeface="Cambria" panose="02040503050406030204" pitchFamily="18" charset="0"/>
                <a:ea typeface="Cambria" panose="02040503050406030204" pitchFamily="18" charset="0"/>
              </a:rPr>
              <a:t>The optimal ownership structure will be chosen to minimize the overall loss in surplus due to investment distortions.</a:t>
            </a:r>
          </a:p>
          <a:p>
            <a:endParaRPr lang="en-US" altLang="zh-CN" sz="2400" dirty="0">
              <a:latin typeface="Cambria" panose="02040503050406030204" pitchFamily="18" charset="0"/>
              <a:ea typeface="Cambria" panose="02040503050406030204" pitchFamily="18" charset="0"/>
            </a:endParaRPr>
          </a:p>
          <a:p>
            <a:pPr marL="342900" indent="-342900">
              <a:buFont typeface="Arial" panose="020B0604020202020204" pitchFamily="34" charset="0"/>
              <a:buChar char="•"/>
            </a:pPr>
            <a:r>
              <a:rPr lang="en-US" altLang="zh-CN" sz="2400" b="1" dirty="0">
                <a:latin typeface="Cambria" panose="02040503050406030204" pitchFamily="18" charset="0"/>
                <a:ea typeface="Cambria" panose="02040503050406030204" pitchFamily="18" charset="0"/>
              </a:rPr>
              <a:t>Proposition 1</a:t>
            </a:r>
            <a:r>
              <a:rPr lang="en-US" altLang="zh-CN" sz="2400" dirty="0">
                <a:latin typeface="Cambria" panose="02040503050406030204" pitchFamily="18" charset="0"/>
                <a:ea typeface="Cambria" panose="02040503050406030204" pitchFamily="18" charset="0"/>
              </a:rPr>
              <a:t>: If the non-</a:t>
            </a:r>
            <a:r>
              <a:rPr lang="en-US" altLang="zh-CN" sz="2400" dirty="0" err="1">
                <a:latin typeface="Cambria" panose="02040503050406030204" pitchFamily="18" charset="0"/>
                <a:ea typeface="Cambria" panose="02040503050406030204" pitchFamily="18" charset="0"/>
              </a:rPr>
              <a:t>contractibles</a:t>
            </a:r>
            <a:r>
              <a:rPr lang="en-US" altLang="zh-CN" sz="2400" dirty="0">
                <a:latin typeface="Cambria" panose="02040503050406030204" pitchFamily="18" charset="0"/>
                <a:ea typeface="Cambria" panose="02040503050406030204" pitchFamily="18" charset="0"/>
              </a:rPr>
              <a:t> </a:t>
            </a:r>
            <a:r>
              <a:rPr lang="en-US" altLang="zh-CN" sz="2400" dirty="0" err="1">
                <a:latin typeface="Cambria" panose="02040503050406030204" pitchFamily="18" charset="0"/>
                <a:ea typeface="Cambria" panose="02040503050406030204" pitchFamily="18" charset="0"/>
              </a:rPr>
              <a:t>q</a:t>
            </a:r>
            <a:r>
              <a:rPr lang="en-US" altLang="zh-CN" sz="2400" baseline="-25000" dirty="0" err="1">
                <a:latin typeface="Cambria" panose="02040503050406030204" pitchFamily="18" charset="0"/>
                <a:ea typeface="Cambria" panose="02040503050406030204" pitchFamily="18" charset="0"/>
              </a:rPr>
              <a:t>l</a:t>
            </a:r>
            <a:r>
              <a:rPr lang="en-US" altLang="zh-CN" sz="2400" dirty="0">
                <a:latin typeface="Cambria" panose="02040503050406030204" pitchFamily="18" charset="0"/>
                <a:ea typeface="Cambria" panose="02040503050406030204" pitchFamily="18" charset="0"/>
              </a:rPr>
              <a:t> (l=1 or 2) have a small effect on firm j’s benefit </a:t>
            </a:r>
            <a:r>
              <a:rPr lang="en-US" altLang="zh-CN" sz="2400" dirty="0" err="1">
                <a:latin typeface="Cambria" panose="02040503050406030204" pitchFamily="18" charset="0"/>
                <a:ea typeface="Cambria" panose="02040503050406030204" pitchFamily="18" charset="0"/>
              </a:rPr>
              <a:t>Bj</a:t>
            </a:r>
            <a:r>
              <a:rPr lang="en-US" altLang="zh-CN" sz="2400" dirty="0">
                <a:latin typeface="Cambria" panose="02040503050406030204" pitchFamily="18" charset="0"/>
                <a:ea typeface="Cambria" panose="02040503050406030204" pitchFamily="18" charset="0"/>
              </a:rPr>
              <a:t>, it is efficient for firm </a:t>
            </a:r>
            <a:r>
              <a:rPr lang="en-US" altLang="zh-CN" sz="2400" dirty="0" err="1">
                <a:latin typeface="Cambria" panose="02040503050406030204" pitchFamily="18" charset="0"/>
                <a:ea typeface="Cambria" panose="02040503050406030204" pitchFamily="18" charset="0"/>
              </a:rPr>
              <a:t>i</a:t>
            </a:r>
            <a:r>
              <a:rPr lang="en-US" altLang="zh-CN" sz="2400" dirty="0">
                <a:latin typeface="Cambria" panose="02040503050406030204" pitchFamily="18" charset="0"/>
                <a:ea typeface="Cambria" panose="02040503050406030204" pitchFamily="18" charset="0"/>
              </a:rPr>
              <a:t> to control them. </a:t>
            </a:r>
          </a:p>
          <a:p>
            <a:pPr algn="just"/>
            <a:endParaRPr lang="zh-CN" altLang="en-US" sz="1800" dirty="0">
              <a:latin typeface="Cambria" panose="02040503050406030204" pitchFamily="18" charset="0"/>
            </a:endParaRPr>
          </a:p>
        </p:txBody>
      </p:sp>
      <p:sp>
        <p:nvSpPr>
          <p:cNvPr id="3" name="Slide Number Placeholder 2">
            <a:extLst>
              <a:ext uri="{FF2B5EF4-FFF2-40B4-BE49-F238E27FC236}">
                <a16:creationId xmlns:a16="http://schemas.microsoft.com/office/drawing/2014/main" id="{FC302F1D-2C49-8B50-3363-3B24CD552326}"/>
              </a:ext>
            </a:extLst>
          </p:cNvPr>
          <p:cNvSpPr>
            <a:spLocks noGrp="1"/>
          </p:cNvSpPr>
          <p:nvPr>
            <p:ph type="sldNum" sz="quarter" idx="12"/>
          </p:nvPr>
        </p:nvSpPr>
        <p:spPr/>
        <p:txBody>
          <a:bodyPr/>
          <a:lstStyle/>
          <a:p>
            <a:fld id="{8A5857C2-7992-490B-9292-8F1865694B53}" type="slidenum">
              <a:rPr lang="zh-CN" altLang="en-US" smtClean="0"/>
              <a:t>8</a:t>
            </a:fld>
            <a:endParaRPr lang="zh-CN" altLang="en-US"/>
          </a:p>
        </p:txBody>
      </p:sp>
    </p:spTree>
    <p:extLst>
      <p:ext uri="{BB962C8B-B14F-4D97-AF65-F5344CB8AC3E}">
        <p14:creationId xmlns:p14="http://schemas.microsoft.com/office/powerpoint/2010/main" val="1507182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1194E4D-55C8-4C8C-B238-85B628C70740}"/>
              </a:ext>
            </a:extLst>
          </p:cNvPr>
          <p:cNvSpPr>
            <a:spLocks noGrp="1"/>
          </p:cNvSpPr>
          <p:nvPr>
            <p:ph type="title"/>
          </p:nvPr>
        </p:nvSpPr>
        <p:spPr>
          <a:xfrm>
            <a:off x="0" y="365126"/>
            <a:ext cx="12192000" cy="696036"/>
          </a:xfrm>
        </p:spPr>
        <p:txBody>
          <a:bodyPr>
            <a:normAutofit/>
          </a:bodyPr>
          <a:lstStyle/>
          <a:p>
            <a:pPr algn="ctr"/>
            <a:r>
              <a:rPr lang="en-US" altLang="zh-CN" sz="3600" dirty="0">
                <a:latin typeface="Cambria" panose="02040503050406030204" pitchFamily="18" charset="0"/>
                <a:ea typeface="Cambria" panose="02040503050406030204" pitchFamily="18" charset="0"/>
              </a:rPr>
              <a:t>An Application in Insurance Industry</a:t>
            </a:r>
            <a:endParaRPr lang="zh-CN" altLang="en-US" sz="3600" dirty="0">
              <a:latin typeface="Cambria" panose="02040503050406030204" pitchFamily="18" charset="0"/>
            </a:endParaRPr>
          </a:p>
        </p:txBody>
      </p:sp>
      <p:sp>
        <p:nvSpPr>
          <p:cNvPr id="3" name="内容占位符 2">
            <a:extLst>
              <a:ext uri="{FF2B5EF4-FFF2-40B4-BE49-F238E27FC236}">
                <a16:creationId xmlns:a16="http://schemas.microsoft.com/office/drawing/2014/main" id="{3735154F-96F8-4CEA-BE62-C4FA5F456968}"/>
              </a:ext>
            </a:extLst>
          </p:cNvPr>
          <p:cNvSpPr>
            <a:spLocks noGrp="1"/>
          </p:cNvSpPr>
          <p:nvPr>
            <p:ph idx="1"/>
          </p:nvPr>
        </p:nvSpPr>
        <p:spPr>
          <a:xfrm>
            <a:off x="304800" y="2664672"/>
            <a:ext cx="10882312" cy="3436225"/>
          </a:xfrm>
        </p:spPr>
        <p:txBody>
          <a:bodyPr>
            <a:normAutofit/>
          </a:bodyPr>
          <a:lstStyle/>
          <a:p>
            <a:pPr marL="0" indent="0">
              <a:lnSpc>
                <a:spcPct val="108000"/>
              </a:lnSpc>
              <a:buNone/>
            </a:pPr>
            <a:r>
              <a:rPr lang="en-US" altLang="zh-CN" sz="2000" b="1" dirty="0">
                <a:latin typeface="Cambria" panose="02040503050406030204" pitchFamily="18" charset="0"/>
                <a:ea typeface="Cambria" panose="02040503050406030204" pitchFamily="18" charset="0"/>
              </a:rPr>
              <a:t>Two types of non-</a:t>
            </a:r>
            <a:r>
              <a:rPr lang="en-US" altLang="zh-CN" sz="2000" b="1" dirty="0" err="1">
                <a:latin typeface="Cambria" panose="02040503050406030204" pitchFamily="18" charset="0"/>
                <a:ea typeface="Cambria" panose="02040503050406030204" pitchFamily="18" charset="0"/>
              </a:rPr>
              <a:t>contractibles</a:t>
            </a:r>
            <a:endParaRPr lang="en-US" altLang="zh-CN" sz="2000" b="1" dirty="0">
              <a:latin typeface="Cambria" panose="02040503050406030204" pitchFamily="18" charset="0"/>
              <a:ea typeface="Cambria" panose="02040503050406030204" pitchFamily="18" charset="0"/>
            </a:endParaRPr>
          </a:p>
          <a:p>
            <a:pPr lvl="1">
              <a:lnSpc>
                <a:spcPct val="108000"/>
              </a:lnSpc>
            </a:pPr>
            <a:r>
              <a:rPr lang="en-US" altLang="zh-CN" sz="2000" dirty="0">
                <a:latin typeface="Cambria" panose="02040503050406030204" pitchFamily="18" charset="0"/>
                <a:ea typeface="Cambria" panose="02040503050406030204" pitchFamily="18" charset="0"/>
              </a:rPr>
              <a:t>Non-</a:t>
            </a:r>
            <a:r>
              <a:rPr lang="en-US" altLang="zh-CN" sz="2000" dirty="0" err="1">
                <a:latin typeface="Cambria" panose="02040503050406030204" pitchFamily="18" charset="0"/>
                <a:ea typeface="Cambria" panose="02040503050406030204" pitchFamily="18" charset="0"/>
              </a:rPr>
              <a:t>contractibles</a:t>
            </a:r>
            <a:r>
              <a:rPr lang="en-US" altLang="zh-CN" sz="2000" dirty="0">
                <a:latin typeface="Cambria" panose="02040503050406030204" pitchFamily="18" charset="0"/>
                <a:ea typeface="Cambria" panose="02040503050406030204" pitchFamily="18" charset="0"/>
              </a:rPr>
              <a:t> that can hurt the agent if the company owns the list </a:t>
            </a:r>
            <a:r>
              <a:rPr lang="en-US" altLang="zh-CN" sz="2000" dirty="0">
                <a:latin typeface="Cambria" panose="02040503050406030204" pitchFamily="18" charset="0"/>
                <a:ea typeface="Cambria" panose="02040503050406030204" pitchFamily="18" charset="0"/>
                <a:sym typeface="Wingdings" panose="05000000000000000000" pitchFamily="2" charset="2"/>
              </a:rPr>
              <a:t> distort agent’s                  ex-ante effort to deliver persistent clients</a:t>
            </a:r>
          </a:p>
          <a:p>
            <a:pPr lvl="1">
              <a:lnSpc>
                <a:spcPct val="108000"/>
              </a:lnSpc>
            </a:pPr>
            <a:r>
              <a:rPr lang="en-US" altLang="zh-CN" sz="2000" dirty="0">
                <a:latin typeface="Cambria" panose="02040503050406030204" pitchFamily="18" charset="0"/>
                <a:ea typeface="Cambria" panose="02040503050406030204" pitchFamily="18" charset="0"/>
              </a:rPr>
              <a:t>Non-</a:t>
            </a:r>
            <a:r>
              <a:rPr lang="en-US" altLang="zh-CN" sz="2000" dirty="0" err="1">
                <a:latin typeface="Cambria" panose="02040503050406030204" pitchFamily="18" charset="0"/>
                <a:ea typeface="Cambria" panose="02040503050406030204" pitchFamily="18" charset="0"/>
              </a:rPr>
              <a:t>contractibles</a:t>
            </a:r>
            <a:r>
              <a:rPr lang="en-US" altLang="zh-CN" sz="2000" dirty="0">
                <a:latin typeface="Cambria" panose="02040503050406030204" pitchFamily="18" charset="0"/>
                <a:ea typeface="Cambria" panose="02040503050406030204" pitchFamily="18" charset="0"/>
              </a:rPr>
              <a:t> that can hurt the company if the agent owns the list. </a:t>
            </a:r>
            <a:r>
              <a:rPr lang="en-US" altLang="zh-CN" sz="2000" dirty="0">
                <a:latin typeface="Cambria" panose="02040503050406030204" pitchFamily="18" charset="0"/>
                <a:ea typeface="Cambria" panose="02040503050406030204" pitchFamily="18" charset="0"/>
                <a:sym typeface="Wingdings" panose="05000000000000000000" pitchFamily="2" charset="2"/>
              </a:rPr>
              <a:t> distort company’s ex-ante investments in list building</a:t>
            </a:r>
            <a:endParaRPr lang="zh-CN" altLang="en-US" sz="2000" dirty="0">
              <a:latin typeface="Cambria" panose="02040503050406030204" pitchFamily="18" charset="0"/>
            </a:endParaRPr>
          </a:p>
        </p:txBody>
      </p:sp>
      <p:sp>
        <p:nvSpPr>
          <p:cNvPr id="4" name="流程图: 磁盘 3">
            <a:extLst>
              <a:ext uri="{FF2B5EF4-FFF2-40B4-BE49-F238E27FC236}">
                <a16:creationId xmlns:a16="http://schemas.microsoft.com/office/drawing/2014/main" id="{35C71D40-DF65-4649-B89D-EB8581424D7D}"/>
              </a:ext>
            </a:extLst>
          </p:cNvPr>
          <p:cNvSpPr/>
          <p:nvPr/>
        </p:nvSpPr>
        <p:spPr>
          <a:xfrm>
            <a:off x="4539159" y="1212099"/>
            <a:ext cx="2013045" cy="1395484"/>
          </a:xfrm>
          <a:prstGeom prst="flowChartMagneticDisk">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rPr>
              <a:t>The list of clients</a:t>
            </a:r>
            <a:endParaRPr lang="zh-CN" altLang="en-US" b="1" dirty="0">
              <a:solidFill>
                <a:schemeClr val="tx1"/>
              </a:solidFill>
            </a:endParaRPr>
          </a:p>
        </p:txBody>
      </p:sp>
      <p:sp>
        <p:nvSpPr>
          <p:cNvPr id="5" name="矩形 4">
            <a:extLst>
              <a:ext uri="{FF2B5EF4-FFF2-40B4-BE49-F238E27FC236}">
                <a16:creationId xmlns:a16="http://schemas.microsoft.com/office/drawing/2014/main" id="{1A773A79-B55D-4946-B2B0-E0DB02E3A104}"/>
              </a:ext>
            </a:extLst>
          </p:cNvPr>
          <p:cNvSpPr/>
          <p:nvPr/>
        </p:nvSpPr>
        <p:spPr>
          <a:xfrm>
            <a:off x="2123506" y="1779180"/>
            <a:ext cx="1337481" cy="696036"/>
          </a:xfrm>
          <a:prstGeom prst="rect">
            <a:avLst/>
          </a:prstGeom>
          <a:noFill/>
          <a:ln>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1"/>
                </a:solidFill>
              </a:rPr>
              <a:t>Sales Agent</a:t>
            </a:r>
            <a:endParaRPr lang="zh-CN" altLang="en-US" dirty="0">
              <a:solidFill>
                <a:schemeClr val="tx1"/>
              </a:solidFill>
            </a:endParaRPr>
          </a:p>
        </p:txBody>
      </p:sp>
      <p:sp>
        <p:nvSpPr>
          <p:cNvPr id="6" name="矩形 5">
            <a:extLst>
              <a:ext uri="{FF2B5EF4-FFF2-40B4-BE49-F238E27FC236}">
                <a16:creationId xmlns:a16="http://schemas.microsoft.com/office/drawing/2014/main" id="{3363203E-7EA2-4360-8A58-2F0CB9A6E835}"/>
              </a:ext>
            </a:extLst>
          </p:cNvPr>
          <p:cNvSpPr/>
          <p:nvPr/>
        </p:nvSpPr>
        <p:spPr>
          <a:xfrm>
            <a:off x="7630376" y="1779180"/>
            <a:ext cx="1337481" cy="696036"/>
          </a:xfrm>
          <a:prstGeom prst="rect">
            <a:avLst/>
          </a:prstGeom>
          <a:noFill/>
          <a:ln>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1"/>
                </a:solidFill>
              </a:rPr>
              <a:t>Company</a:t>
            </a:r>
            <a:endParaRPr lang="zh-CN" altLang="en-US" dirty="0">
              <a:solidFill>
                <a:schemeClr val="tx1"/>
              </a:solidFill>
            </a:endParaRPr>
          </a:p>
        </p:txBody>
      </p:sp>
      <p:sp>
        <p:nvSpPr>
          <p:cNvPr id="7" name="矩形 6">
            <a:extLst>
              <a:ext uri="{FF2B5EF4-FFF2-40B4-BE49-F238E27FC236}">
                <a16:creationId xmlns:a16="http://schemas.microsoft.com/office/drawing/2014/main" id="{B47D65B3-E24E-426A-8C54-084F5363C605}"/>
              </a:ext>
            </a:extLst>
          </p:cNvPr>
          <p:cNvSpPr/>
          <p:nvPr/>
        </p:nvSpPr>
        <p:spPr>
          <a:xfrm>
            <a:off x="4876940" y="860230"/>
            <a:ext cx="1337481" cy="6960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b="1" dirty="0">
                <a:solidFill>
                  <a:schemeClr val="accent1">
                    <a:lumMod val="75000"/>
                  </a:schemeClr>
                </a:solidFill>
              </a:rPr>
              <a:t>?</a:t>
            </a:r>
            <a:endParaRPr lang="zh-CN" altLang="en-US" sz="4800" b="1" dirty="0">
              <a:solidFill>
                <a:schemeClr val="accent1">
                  <a:lumMod val="75000"/>
                </a:schemeClr>
              </a:solidFill>
            </a:endParaRPr>
          </a:p>
        </p:txBody>
      </p:sp>
      <p:sp>
        <p:nvSpPr>
          <p:cNvPr id="8" name="箭头: 右 7">
            <a:extLst>
              <a:ext uri="{FF2B5EF4-FFF2-40B4-BE49-F238E27FC236}">
                <a16:creationId xmlns:a16="http://schemas.microsoft.com/office/drawing/2014/main" id="{997915E1-B9E7-4B56-A2FB-7A6AA61E2298}"/>
              </a:ext>
            </a:extLst>
          </p:cNvPr>
          <p:cNvSpPr/>
          <p:nvPr/>
        </p:nvSpPr>
        <p:spPr>
          <a:xfrm>
            <a:off x="6886573" y="2052135"/>
            <a:ext cx="395785" cy="1194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箭头: 右 8">
            <a:extLst>
              <a:ext uri="{FF2B5EF4-FFF2-40B4-BE49-F238E27FC236}">
                <a16:creationId xmlns:a16="http://schemas.microsoft.com/office/drawing/2014/main" id="{DE582949-B568-4109-9466-36507B09F586}"/>
              </a:ext>
            </a:extLst>
          </p:cNvPr>
          <p:cNvSpPr/>
          <p:nvPr/>
        </p:nvSpPr>
        <p:spPr>
          <a:xfrm rot="10800000">
            <a:off x="3740767" y="2067489"/>
            <a:ext cx="395785" cy="1194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Picture 10">
            <a:extLst>
              <a:ext uri="{FF2B5EF4-FFF2-40B4-BE49-F238E27FC236}">
                <a16:creationId xmlns:a16="http://schemas.microsoft.com/office/drawing/2014/main" id="{4D48B76C-BDF2-4BDF-9E4F-F0F294C4C28F}"/>
              </a:ext>
            </a:extLst>
          </p:cNvPr>
          <p:cNvPicPr>
            <a:picLocks noChangeAspect="1"/>
          </p:cNvPicPr>
          <p:nvPr/>
        </p:nvPicPr>
        <p:blipFill>
          <a:blip r:embed="rId2"/>
          <a:stretch>
            <a:fillRect/>
          </a:stretch>
        </p:blipFill>
        <p:spPr>
          <a:xfrm>
            <a:off x="7111409" y="4327686"/>
            <a:ext cx="4775791" cy="2266330"/>
          </a:xfrm>
          <a:prstGeom prst="rect">
            <a:avLst/>
          </a:prstGeom>
        </p:spPr>
      </p:pic>
      <p:sp>
        <p:nvSpPr>
          <p:cNvPr id="13" name="TextBox 12">
            <a:extLst>
              <a:ext uri="{FF2B5EF4-FFF2-40B4-BE49-F238E27FC236}">
                <a16:creationId xmlns:a16="http://schemas.microsoft.com/office/drawing/2014/main" id="{05767822-94F2-4BAF-BD6E-8EC473E07A38}"/>
              </a:ext>
            </a:extLst>
          </p:cNvPr>
          <p:cNvSpPr txBox="1"/>
          <p:nvPr/>
        </p:nvSpPr>
        <p:spPr>
          <a:xfrm>
            <a:off x="456203" y="4738548"/>
            <a:ext cx="6335213" cy="1477328"/>
          </a:xfrm>
          <a:prstGeom prst="rect">
            <a:avLst/>
          </a:prstGeom>
          <a:noFill/>
        </p:spPr>
        <p:txBody>
          <a:bodyPr wrap="square">
            <a:spAutoFit/>
          </a:bodyPr>
          <a:lstStyle/>
          <a:p>
            <a:pPr algn="l"/>
            <a:r>
              <a:rPr lang="en-US" b="1" dirty="0">
                <a:latin typeface="Cambria" panose="02040503050406030204" pitchFamily="18" charset="0"/>
                <a:ea typeface="Cambria" panose="02040503050406030204" pitchFamily="18" charset="0"/>
              </a:rPr>
              <a:t>P</a:t>
            </a:r>
            <a:r>
              <a:rPr lang="en-US" sz="1800" b="1" i="0" u="none" strike="noStrike" baseline="0" dirty="0">
                <a:latin typeface="Cambria" panose="02040503050406030204" pitchFamily="18" charset="0"/>
                <a:ea typeface="Cambria" panose="02040503050406030204" pitchFamily="18" charset="0"/>
              </a:rPr>
              <a:t>redictions: </a:t>
            </a:r>
            <a:r>
              <a:rPr lang="en-US" sz="1800" b="0" i="0" u="none" strike="noStrike" baseline="0" dirty="0">
                <a:latin typeface="Cambria" panose="02040503050406030204" pitchFamily="18" charset="0"/>
                <a:ea typeface="Cambria" panose="02040503050406030204" pitchFamily="18" charset="0"/>
              </a:rPr>
              <a:t>In products in which the renewal is not guaranteed and is </a:t>
            </a:r>
            <a:r>
              <a:rPr lang="en-US" sz="1800" b="0" i="0" u="none" strike="noStrike" baseline="0" dirty="0">
                <a:solidFill>
                  <a:srgbClr val="0000FF"/>
                </a:solidFill>
                <a:latin typeface="Cambria" panose="02040503050406030204" pitchFamily="18" charset="0"/>
                <a:ea typeface="Cambria" panose="02040503050406030204" pitchFamily="18" charset="0"/>
              </a:rPr>
              <a:t>sensitive to the agent's actions</a:t>
            </a:r>
            <a:r>
              <a:rPr lang="en-US" sz="1800" b="0" i="0" u="none" strike="noStrike" baseline="0" dirty="0">
                <a:latin typeface="Cambria" panose="02040503050406030204" pitchFamily="18" charset="0"/>
                <a:ea typeface="Cambria" panose="02040503050406030204" pitchFamily="18" charset="0"/>
              </a:rPr>
              <a:t>, </a:t>
            </a:r>
            <a:r>
              <a:rPr lang="en-US" sz="1800" b="0" i="0" u="none" strike="noStrike" baseline="0" dirty="0">
                <a:solidFill>
                  <a:srgbClr val="0000FF"/>
                </a:solidFill>
                <a:latin typeface="Cambria" panose="02040503050406030204" pitchFamily="18" charset="0"/>
                <a:ea typeface="Cambria" panose="02040503050406030204" pitchFamily="18" charset="0"/>
              </a:rPr>
              <a:t>the </a:t>
            </a:r>
            <a:r>
              <a:rPr lang="en-US" sz="1800" b="0" i="0" u="sng" strike="noStrike" baseline="0" dirty="0">
                <a:solidFill>
                  <a:srgbClr val="0000FF"/>
                </a:solidFill>
                <a:latin typeface="Cambria" panose="02040503050406030204" pitchFamily="18" charset="0"/>
                <a:ea typeface="Cambria" panose="02040503050406030204" pitchFamily="18" charset="0"/>
              </a:rPr>
              <a:t>agent</a:t>
            </a:r>
            <a:r>
              <a:rPr lang="en-US" sz="1800" b="0" i="0" u="none" strike="noStrike" baseline="0" dirty="0">
                <a:solidFill>
                  <a:srgbClr val="0000FF"/>
                </a:solidFill>
                <a:latin typeface="Cambria" panose="02040503050406030204" pitchFamily="18" charset="0"/>
                <a:ea typeface="Cambria" panose="02040503050406030204" pitchFamily="18" charset="0"/>
              </a:rPr>
              <a:t> </a:t>
            </a:r>
            <a:r>
              <a:rPr lang="en-US" sz="1800" b="0" i="0" u="none" strike="noStrike" baseline="0" dirty="0">
                <a:latin typeface="Cambria" panose="02040503050406030204" pitchFamily="18" charset="0"/>
                <a:ea typeface="Cambria" panose="02040503050406030204" pitchFamily="18" charset="0"/>
              </a:rPr>
              <a:t>will be more likely to own the list, whereas in products in which the renewal is more certain and is less sensitive to the agent's actions, the </a:t>
            </a:r>
            <a:r>
              <a:rPr lang="en-US" sz="1800" b="0" i="0" u="sng" strike="noStrike" baseline="0" dirty="0">
                <a:latin typeface="Cambria" panose="02040503050406030204" pitchFamily="18" charset="0"/>
                <a:ea typeface="Cambria" panose="02040503050406030204" pitchFamily="18" charset="0"/>
              </a:rPr>
              <a:t>company</a:t>
            </a:r>
            <a:r>
              <a:rPr lang="en-US" sz="1800" b="0" i="0" u="none" strike="noStrike" baseline="0" dirty="0">
                <a:latin typeface="Cambria" panose="02040503050406030204" pitchFamily="18" charset="0"/>
                <a:ea typeface="Cambria" panose="02040503050406030204" pitchFamily="18" charset="0"/>
              </a:rPr>
              <a:t> will be more likely to own the list.</a:t>
            </a:r>
            <a:endParaRPr lang="en-US" dirty="0">
              <a:latin typeface="Cambria" panose="02040503050406030204" pitchFamily="18" charset="0"/>
              <a:ea typeface="Cambria" panose="02040503050406030204" pitchFamily="18" charset="0"/>
            </a:endParaRPr>
          </a:p>
        </p:txBody>
      </p:sp>
      <p:sp>
        <p:nvSpPr>
          <p:cNvPr id="10" name="Slide Number Placeholder 9">
            <a:extLst>
              <a:ext uri="{FF2B5EF4-FFF2-40B4-BE49-F238E27FC236}">
                <a16:creationId xmlns:a16="http://schemas.microsoft.com/office/drawing/2014/main" id="{41C75EE4-6899-DB30-C258-F5540789FF94}"/>
              </a:ext>
            </a:extLst>
          </p:cNvPr>
          <p:cNvSpPr>
            <a:spLocks noGrp="1"/>
          </p:cNvSpPr>
          <p:nvPr>
            <p:ph type="sldNum" sz="quarter" idx="12"/>
          </p:nvPr>
        </p:nvSpPr>
        <p:spPr/>
        <p:txBody>
          <a:bodyPr/>
          <a:lstStyle/>
          <a:p>
            <a:fld id="{8A5857C2-7992-490B-9292-8F1865694B53}" type="slidenum">
              <a:rPr lang="zh-CN" altLang="en-US" smtClean="0"/>
              <a:t>9</a:t>
            </a:fld>
            <a:endParaRPr lang="zh-CN" altLang="en-US"/>
          </a:p>
        </p:txBody>
      </p:sp>
    </p:spTree>
    <p:extLst>
      <p:ext uri="{BB962C8B-B14F-4D97-AF65-F5344CB8AC3E}">
        <p14:creationId xmlns:p14="http://schemas.microsoft.com/office/powerpoint/2010/main" val="3821841852"/>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608</TotalTime>
  <Words>864</Words>
  <Application>Microsoft Office PowerPoint</Application>
  <PresentationFormat>Widescreen</PresentationFormat>
  <Paragraphs>68</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等线</vt:lpstr>
      <vt:lpstr>等线 Light</vt:lpstr>
      <vt:lpstr>-apple-system</vt:lpstr>
      <vt:lpstr>Arial</vt:lpstr>
      <vt:lpstr>Calibri</vt:lpstr>
      <vt:lpstr>Cambria</vt:lpstr>
      <vt:lpstr>Times New Roman</vt:lpstr>
      <vt:lpstr>Office 主题​​</vt:lpstr>
      <vt:lpstr>The costs and benefits of ownership:           A theory of vertical and lateral integration</vt:lpstr>
      <vt:lpstr>A Brief Review of TCE</vt:lpstr>
      <vt:lpstr>PowerPoint Presentation</vt:lpstr>
      <vt:lpstr>Key Ideas</vt:lpstr>
      <vt:lpstr>Introduction </vt:lpstr>
      <vt:lpstr>The definition of Integration (Ownership)</vt:lpstr>
      <vt:lpstr>concept of ownership as the residual control ri The concept of ownership as the residual control rights</vt:lpstr>
      <vt:lpstr>Key Takeaways from the Formal Model</vt:lpstr>
      <vt:lpstr>An Application in Insurance Industry</vt:lpstr>
      <vt:lpstr>Conclusions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costs and benefits of ownership: A theory of vertical and lateral integration</dc:title>
  <dc:creator>You Jingya</dc:creator>
  <cp:lastModifiedBy>Mahoney, Joseph T</cp:lastModifiedBy>
  <cp:revision>58</cp:revision>
  <dcterms:created xsi:type="dcterms:W3CDTF">2019-09-14T00:34:52Z</dcterms:created>
  <dcterms:modified xsi:type="dcterms:W3CDTF">2024-02-05T22:19:13Z</dcterms:modified>
</cp:coreProperties>
</file>